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Playfair Display" panose="020B0604020202020204" charset="-18"/>
      <p:regular r:id="rId23"/>
      <p:bold r:id="rId24"/>
      <p:italic r:id="rId25"/>
      <p:boldItalic r:id="rId26"/>
    </p:embeddedFont>
    <p:embeddedFont>
      <p:font typeface="Playfair Display Black" panose="020B0604020202020204" charset="-18"/>
      <p:bold r:id="rId27"/>
      <p:boldItalic r:id="rId28"/>
    </p:embeddedFont>
    <p:embeddedFont>
      <p:font typeface="Playfair Display Medium" panose="020B0604020202020204" charset="-18"/>
      <p:regular r:id="rId29"/>
      <p:bold r:id="rId30"/>
      <p:italic r:id="rId31"/>
      <p:boldItalic r:id="rId32"/>
    </p:embeddedFont>
    <p:embeddedFont>
      <p:font typeface="Proxima Nova" panose="020B0604020202020204" charset="0"/>
      <p:regular r:id="rId33"/>
      <p:bold r:id="rId34"/>
      <p:italic r:id="rId35"/>
      <p:boldItalic r:id="rId36"/>
    </p:embeddedFont>
    <p:embeddedFont>
      <p:font typeface="Proxima Nova Semibold" panose="020B0604020202020204" charset="0"/>
      <p:regular r:id="rId37"/>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114866645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114866645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Ask a Question</a:t>
            </a:r>
            <a:endParaRPr b="1">
              <a:solidFill>
                <a:schemeClr val="dk1"/>
              </a:solidFill>
            </a:endParaRPr>
          </a:p>
          <a:p>
            <a:pPr marL="0" lvl="0" indent="0" algn="l" rtl="0">
              <a:spcBef>
                <a:spcPts val="0"/>
              </a:spcBef>
              <a:spcAft>
                <a:spcPts val="0"/>
              </a:spcAft>
              <a:buNone/>
            </a:pPr>
            <a:r>
              <a:rPr lang="en">
                <a:solidFill>
                  <a:schemeClr val="dk1"/>
                </a:solidFill>
              </a:rPr>
              <a:t>Use the template to prompt students to form a question. By asking them to consider a question their classmate might have, as opposed to their own question, you can help unlock their creative thinking and remove insecurities they might have around asking their own questions.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None/>
            </a:pPr>
            <a:r>
              <a:rPr lang="en">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SLIDES_API132873828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SLIDES_API132873828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Takeaway</a:t>
            </a:r>
            <a:endParaRPr b="1">
              <a:solidFill>
                <a:schemeClr val="dk1"/>
              </a:solidFill>
            </a:endParaRPr>
          </a:p>
          <a:p>
            <a:pPr marL="0" lvl="0" indent="0" algn="l" rtl="0">
              <a:spcBef>
                <a:spcPts val="0"/>
              </a:spcBef>
              <a:spcAft>
                <a:spcPts val="0"/>
              </a:spcAft>
              <a:buNone/>
            </a:pPr>
            <a:r>
              <a:rPr lang="en">
                <a:solidFill>
                  <a:schemeClr val="dk1"/>
                </a:solidFill>
              </a:rPr>
              <a:t>Use this template to help students articulate and retain their biggest takeaways from the day.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None/>
            </a:pPr>
            <a:r>
              <a:rPr lang="en">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SLIDES_API1014404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SLIDES_API1014404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 This is a Pear Deck Drawing Slide </a:t>
            </a:r>
            <a:endParaRPr b="1"/>
          </a:p>
          <a:p>
            <a:pPr marL="0" lvl="0" indent="0" algn="l" rtl="0">
              <a:spcBef>
                <a:spcPts val="0"/>
              </a:spcBef>
              <a:spcAft>
                <a:spcPts val="0"/>
              </a:spcAft>
              <a:buNone/>
            </a:pPr>
            <a:r>
              <a:rPr lang="en" b="1"/>
              <a:t>🍐 To edit the type of question, go back to the "Ask Students a Question" in the Pear Deck sidebar.</a:t>
            </a:r>
            <a:endParaRPr b="1"/>
          </a:p>
          <a:p>
            <a:pPr marL="0" lvl="0" indent="0" algn="l" rtl="0">
              <a:spcBef>
                <a:spcPts val="0"/>
              </a:spcBef>
              <a:spcAft>
                <a:spcPts val="0"/>
              </a:spcAft>
              <a:buNone/>
            </a:pPr>
            <a:r>
              <a:rPr lang="en" b="1"/>
              <a:t>Instructions Template</a:t>
            </a:r>
            <a:endParaRPr b="1"/>
          </a:p>
          <a:p>
            <a:pPr marL="0" lvl="0" indent="0" algn="l" rtl="0">
              <a:spcBef>
                <a:spcPts val="0"/>
              </a:spcBef>
              <a:spcAft>
                <a:spcPts val="0"/>
              </a:spcAft>
              <a:buNone/>
            </a:pPr>
            <a:r>
              <a:rPr lang="en" b="1"/>
              <a:t>Use this template to display instructions for your activity. Everyone works at a different pace. Help students who finish early know appropriate ways to use their time. For example, maybe you want them to help their peers, discuss with a peer, move on to a more advanced activity, or do some quiet reading.</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SLIDES_API105105845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SLIDES_API105105845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Takeaway</a:t>
            </a:r>
            <a:endParaRPr b="1">
              <a:solidFill>
                <a:schemeClr val="dk1"/>
              </a:solidFill>
            </a:endParaRPr>
          </a:p>
          <a:p>
            <a:pPr marL="0" lvl="0" indent="0" algn="l" rtl="0">
              <a:spcBef>
                <a:spcPts val="0"/>
              </a:spcBef>
              <a:spcAft>
                <a:spcPts val="0"/>
              </a:spcAft>
              <a:buNone/>
            </a:pPr>
            <a:r>
              <a:rPr lang="en">
                <a:solidFill>
                  <a:schemeClr val="dk1"/>
                </a:solidFill>
              </a:rPr>
              <a:t>Use this template to help students articulate and retain their biggest takeaways from the day.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None/>
            </a:pPr>
            <a:r>
              <a:rPr lang="en">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SLIDES_API82561532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SLIDES_API8256153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Bell-Ringer or Do-Now</a:t>
            </a:r>
            <a:br>
              <a:rPr lang="en"/>
            </a:br>
            <a:r>
              <a:rPr lang="en"/>
              <a:t>Transitioning from the hallway into class can be a chaotic time. Use this slide to help students know what to expect as they come into the room, and change the instructions to fit your activity.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SLIDES_API3334178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SLIDES_API3334178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Bell-Ringer or Do-Now</a:t>
            </a:r>
            <a:br>
              <a:rPr lang="en"/>
            </a:br>
            <a:r>
              <a:rPr lang="en"/>
              <a:t>Transitioning from the hallway into class can be a chaotic time. Use this slide to help students know what to expect as they come into the room, and change the instructions to fit your activity.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SLIDES_API4597226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SLIDES_API4597226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Homework Reflection</a:t>
            </a:r>
            <a:br>
              <a:rPr lang="en">
                <a:solidFill>
                  <a:schemeClr val="dk1"/>
                </a:solidFill>
              </a:rPr>
            </a:br>
            <a:r>
              <a:rPr lang="en">
                <a:solidFill>
                  <a:schemeClr val="dk1"/>
                </a:solidFill>
              </a:rPr>
              <a:t>Use this template to prompt students to consider takeaways from the homework. You can change the prompt to fit your content.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SLIDES_API8849067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SLIDES_API8849067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Real-Life Relevance</a:t>
            </a:r>
            <a:endParaRPr b="1"/>
          </a:p>
          <a:p>
            <a:pPr marL="0" lvl="0" indent="0" algn="l" rtl="0">
              <a:spcBef>
                <a:spcPts val="0"/>
              </a:spcBef>
              <a:spcAft>
                <a:spcPts val="0"/>
              </a:spcAft>
              <a:buNone/>
            </a:pPr>
            <a:r>
              <a:rPr lang="en"/>
              <a:t>Use this template to help students connect the lesson to their own life. Does something from class relate to something they learned in another class? Was something interesting or surprising? Will it be useful to them? Did they learn anything that someone else they know would be interested to hear about? Helping students make those connections will help them retain the information, because it becomes more relevant to their lives. </a:t>
            </a:r>
            <a:endParaRPr/>
          </a:p>
          <a:p>
            <a:pPr marL="0" lvl="0" indent="0" algn="l" rtl="0">
              <a:spcBef>
                <a:spcPts val="0"/>
              </a:spcBef>
              <a:spcAft>
                <a:spcPts val="0"/>
              </a:spcAft>
              <a:buNone/>
            </a:pPr>
            <a:r>
              <a:rPr lang="en"/>
              <a:t>🍐 This is a Pear Deck Drawing Slide </a:t>
            </a:r>
            <a:endParaRPr/>
          </a:p>
          <a:p>
            <a:pPr marL="0" lvl="0" indent="0" algn="l" rtl="0">
              <a:spcBef>
                <a:spcPts val="0"/>
              </a:spcBef>
              <a:spcAft>
                <a:spcPts val="0"/>
              </a:spcAft>
              <a:buNone/>
            </a:pPr>
            <a:r>
              <a:rPr lang="en"/>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SLIDES_API176030875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SLIDES_API17603087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 This is a Pear Deck Draggable™ Slide. </a:t>
            </a:r>
            <a:endParaRPr b="1">
              <a:solidFill>
                <a:schemeClr val="dk1"/>
              </a:solidFill>
            </a:endParaRPr>
          </a:p>
          <a:p>
            <a:pPr marL="0" lvl="0" indent="0" algn="l" rtl="0">
              <a:spcBef>
                <a:spcPts val="0"/>
              </a:spcBef>
              <a:spcAft>
                <a:spcPts val="0"/>
              </a:spcAft>
              <a:buNone/>
            </a:pPr>
            <a:r>
              <a:rPr lang="en" b="1">
                <a:solidFill>
                  <a:schemeClr val="dk1"/>
                </a:solidFill>
              </a:rPr>
              <a:t>🍐  To edit the type of question, go back to the "Ask Students a Question" in the Pear Deck sidebar.</a:t>
            </a:r>
            <a:endParaRPr b="1">
              <a:solidFill>
                <a:schemeClr val="dk1"/>
              </a:solidFill>
            </a:endParaRPr>
          </a:p>
          <a:p>
            <a:pPr marL="0" lvl="0" indent="0" algn="l" rtl="0">
              <a:spcBef>
                <a:spcPts val="0"/>
              </a:spcBef>
              <a:spcAft>
                <a:spcPts val="0"/>
              </a:spcAft>
              <a:buNone/>
            </a:pPr>
            <a:r>
              <a:rPr lang="en" b="1">
                <a:solidFill>
                  <a:schemeClr val="dk1"/>
                </a:solidFill>
              </a:rPr>
              <a:t>Hard or Easy</a:t>
            </a:r>
            <a:endParaRPr b="1">
              <a:solidFill>
                <a:schemeClr val="dk1"/>
              </a:solidFill>
            </a:endParaRPr>
          </a:p>
          <a:p>
            <a:pPr marL="0" lvl="0" indent="0" algn="l" rtl="0">
              <a:spcBef>
                <a:spcPts val="0"/>
              </a:spcBef>
              <a:spcAft>
                <a:spcPts val="0"/>
              </a:spcAft>
              <a:buNone/>
            </a:pPr>
            <a:r>
              <a:rPr lang="en" b="1">
                <a:solidFill>
                  <a:schemeClr val="dk1"/>
                </a:solidFill>
              </a:rPr>
              <a:t>Use this template to do a quick temperature check and self-reflection about the homework. You can learn which students might have struggled with the assignment and therefore might need more attention today.</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SLIDES_API33147003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SLIDES_API33147003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 This is a Pear Deck Draggable™ Slide. </a:t>
            </a:r>
            <a:endParaRPr b="1">
              <a:solidFill>
                <a:schemeClr val="dk1"/>
              </a:solidFill>
            </a:endParaRPr>
          </a:p>
          <a:p>
            <a:pPr marL="0" lvl="0" indent="0" algn="l" rtl="0">
              <a:spcBef>
                <a:spcPts val="0"/>
              </a:spcBef>
              <a:spcAft>
                <a:spcPts val="0"/>
              </a:spcAft>
              <a:buNone/>
            </a:pPr>
            <a:r>
              <a:rPr lang="en" b="1">
                <a:solidFill>
                  <a:schemeClr val="dk1"/>
                </a:solidFill>
              </a:rPr>
              <a:t>🍐  To edit the type of question, go back to the "Ask Students a Question" in the Pear Deck sidebar.</a:t>
            </a:r>
            <a:endParaRPr b="1">
              <a:solidFill>
                <a:schemeClr val="dk1"/>
              </a:solidFill>
            </a:endParaRPr>
          </a:p>
          <a:p>
            <a:pPr marL="0" lvl="0" indent="0" algn="l" rtl="0">
              <a:spcBef>
                <a:spcPts val="0"/>
              </a:spcBef>
              <a:spcAft>
                <a:spcPts val="0"/>
              </a:spcAft>
              <a:buNone/>
            </a:pPr>
            <a:r>
              <a:rPr lang="en" b="1">
                <a:solidFill>
                  <a:schemeClr val="dk1"/>
                </a:solidFill>
              </a:rPr>
              <a:t>Hard or Easy</a:t>
            </a:r>
            <a:endParaRPr b="1">
              <a:solidFill>
                <a:schemeClr val="dk1"/>
              </a:solidFill>
            </a:endParaRPr>
          </a:p>
          <a:p>
            <a:pPr marL="0" lvl="0" indent="0" algn="l" rtl="0">
              <a:spcBef>
                <a:spcPts val="0"/>
              </a:spcBef>
              <a:spcAft>
                <a:spcPts val="0"/>
              </a:spcAft>
              <a:buNone/>
            </a:pPr>
            <a:r>
              <a:rPr lang="en" b="1">
                <a:solidFill>
                  <a:schemeClr val="dk1"/>
                </a:solidFill>
              </a:rPr>
              <a:t>Use this template to do a quick temperature check and self-reflection about the homework. You can learn which students might have struggled with the assignment and therefore might need more attention today.</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SLIDES_API86759850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SLIDES_API86759850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Summarize</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Use the template to prompt students to think about the most important aspects of the lesson. By asking them to consider their friend, you help them develop the skills to consider another person’s needs and learn to summarize information.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SLIDES_API95454673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SLIDES_API95454673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Thinking Broadly</a:t>
            </a:r>
            <a:endParaRPr b="1"/>
          </a:p>
          <a:p>
            <a:pPr marL="0" lvl="0" indent="0" algn="l" rtl="0">
              <a:spcBef>
                <a:spcPts val="0"/>
              </a:spcBef>
              <a:spcAft>
                <a:spcPts val="0"/>
              </a:spcAft>
              <a:buNone/>
            </a:pPr>
            <a:r>
              <a:rPr lang="en"/>
              <a:t>Identifying and articulating questions we have is an important thinking skill. Give students the opportunity to think broadly about today’s topic and identify their own questions. Show their responses anonymously on the projector to discuss.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To edit the type of question,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SLIDES_API9885687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SLIDES_API9885687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Thank You</a:t>
            </a:r>
            <a:br>
              <a:rPr lang="en"/>
            </a:br>
            <a:r>
              <a:rPr lang="en"/>
              <a:t>This slide helps recognize good classroom citizens, and helps kids feel rewarded for being kind and compassionate to each other. You can review responses in the Teacher Dashboard before presenting to the class.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None/>
            </a:pPr>
            <a:r>
              <a:rPr lang="en">
                <a:solidFill>
                  <a:schemeClr val="dk1"/>
                </a:solidFill>
              </a:rPr>
              <a:t>🍐 To edit the type of question,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77856288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SLIDES_API77856288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Homework Reflection</a:t>
            </a:r>
            <a:br>
              <a:rPr lang="en">
                <a:solidFill>
                  <a:schemeClr val="dk1"/>
                </a:solidFill>
              </a:rPr>
            </a:br>
            <a:r>
              <a:rPr lang="en">
                <a:solidFill>
                  <a:schemeClr val="dk1"/>
                </a:solidFill>
              </a:rPr>
              <a:t>Use this template to prompt students to consider takeaways from the homework. You can change the prompt to fit your content.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SLIDES_API98938154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SLIDES_API98938154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chemeClr val="dk1"/>
                </a:solidFill>
              </a:rPr>
              <a:t>🍐 This is a Pear Deck Text Slide </a:t>
            </a:r>
            <a:endParaRPr b="1">
              <a:solidFill>
                <a:schemeClr val="dk1"/>
              </a:solidFill>
            </a:endParaRPr>
          </a:p>
          <a:p>
            <a:pPr marL="0" lvl="0" indent="0" algn="l" rtl="0">
              <a:spcBef>
                <a:spcPts val="0"/>
              </a:spcBef>
              <a:spcAft>
                <a:spcPts val="0"/>
              </a:spcAft>
              <a:buClr>
                <a:srgbClr val="000000"/>
              </a:buClr>
              <a:buSzPts val="1100"/>
              <a:buFont typeface="Arial"/>
              <a:buNone/>
            </a:pPr>
            <a:r>
              <a:rPr lang="en" b="1">
                <a:solidFill>
                  <a:schemeClr val="dk1"/>
                </a:solidFill>
              </a:rPr>
              <a:t>🍐 To edit the type of question, go back to the "Ask Students a Question" in the Pear Deck sidebar.</a:t>
            </a:r>
            <a:endParaRPr b="1">
              <a:solidFill>
                <a:schemeClr val="dk1"/>
              </a:solidFill>
            </a:endParaRPr>
          </a:p>
          <a:p>
            <a:pPr marL="0" lvl="0" indent="0" algn="l" rtl="0">
              <a:spcBef>
                <a:spcPts val="0"/>
              </a:spcBef>
              <a:spcAft>
                <a:spcPts val="0"/>
              </a:spcAft>
              <a:buClr>
                <a:srgbClr val="000000"/>
              </a:buClr>
              <a:buSzPts val="1100"/>
              <a:buFont typeface="Arial"/>
              <a:buNone/>
            </a:pPr>
            <a:r>
              <a:rPr lang="en" b="1">
                <a:solidFill>
                  <a:schemeClr val="dk1"/>
                </a:solidFill>
              </a:rPr>
              <a:t>Summarize</a:t>
            </a:r>
            <a:endParaRPr b="1">
              <a:solidFill>
                <a:schemeClr val="dk1"/>
              </a:solidFill>
            </a:endParaRPr>
          </a:p>
          <a:p>
            <a:pPr marL="0" lvl="0" indent="0" algn="l" rtl="0">
              <a:spcBef>
                <a:spcPts val="0"/>
              </a:spcBef>
              <a:spcAft>
                <a:spcPts val="0"/>
              </a:spcAft>
              <a:buClr>
                <a:srgbClr val="000000"/>
              </a:buClr>
              <a:buSzPts val="1100"/>
              <a:buFont typeface="Arial"/>
              <a:buNone/>
            </a:pPr>
            <a:r>
              <a:rPr lang="en" b="1">
                <a:solidFill>
                  <a:schemeClr val="dk1"/>
                </a:solidFill>
              </a:rPr>
              <a:t>Have students write a quick, 1-2 sentence summary of the information they’ve just learned.</a:t>
            </a:r>
            <a:endParaRPr b="1">
              <a:solidFill>
                <a:schemeClr val="dk1"/>
              </a:solidFill>
            </a:endParaRPr>
          </a:p>
          <a:p>
            <a:pPr marL="0" lvl="0" indent="0" algn="l" rtl="0">
              <a:spcBef>
                <a:spcPts val="0"/>
              </a:spcBef>
              <a:spcAft>
                <a:spcPts val="0"/>
              </a:spcAft>
              <a:buClr>
                <a:srgbClr val="000000"/>
              </a:buClr>
              <a:buSzPts val="1100"/>
              <a:buFont typeface="Arial"/>
              <a:buNone/>
            </a:pPr>
            <a:endParaRPr b="1">
              <a:solidFill>
                <a:schemeClr val="dk1"/>
              </a:solidFill>
            </a:endParaRPr>
          </a:p>
          <a:p>
            <a:pPr marL="0" lvl="0" indent="0" algn="l" rtl="0">
              <a:spcBef>
                <a:spcPts val="0"/>
              </a:spcBef>
              <a:spcAft>
                <a:spcPts val="0"/>
              </a:spcAft>
              <a:buClr>
                <a:srgbClr val="000000"/>
              </a:buClr>
              <a:buSzPts val="1100"/>
              <a:buFont typeface="Arial"/>
              <a:buNone/>
            </a:pP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SLIDES_API30351298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SLIDES_API30351298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chemeClr val="dk1"/>
                </a:solidFill>
              </a:rPr>
              <a:t>Summarize</a:t>
            </a:r>
            <a:endParaRPr b="1">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Have students write a quick, 1-2 sentence summary of the information they’ve just learned.</a:t>
            </a:r>
            <a:endParaRPr>
              <a:solidFill>
                <a:schemeClr val="dk1"/>
              </a:solidFill>
            </a:endParaRPr>
          </a:p>
          <a:p>
            <a:pPr marL="0" lvl="0" indent="0" algn="l" rtl="0">
              <a:spcBef>
                <a:spcPts val="0"/>
              </a:spcBef>
              <a:spcAft>
                <a:spcPts val="0"/>
              </a:spcAft>
              <a:buClr>
                <a:srgbClr val="000000"/>
              </a:buClr>
              <a:buSzPts val="1100"/>
              <a:buFont typeface="Arial"/>
              <a:buNone/>
            </a:pPr>
            <a:endParaRPr>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Clr>
                <a:srgbClr val="000000"/>
              </a:buClr>
              <a:buSzPts val="1100"/>
              <a:buFont typeface="Arial"/>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SLIDES_API36992144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SLIDES_API3699214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Transition Template</a:t>
            </a:r>
            <a:endParaRPr b="1"/>
          </a:p>
          <a:p>
            <a:pPr marL="0" lvl="0" indent="0" algn="l" rtl="0">
              <a:spcBef>
                <a:spcPts val="0"/>
              </a:spcBef>
              <a:spcAft>
                <a:spcPts val="0"/>
              </a:spcAft>
              <a:buNone/>
            </a:pPr>
            <a:r>
              <a:rPr lang="en"/>
              <a:t>Transitions between class periods or between activities within a class period can be times for confusion and chaos - it’s an easy time for students to become distracted, and before you know it, you’ve lost their attention. Help students know what to expect by using this slide to articulate clear steps for wrapping up one activity and prepare for the next. Try to keep the list to no more than three steps if you can.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SLIDES_API206264234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SLIDES_API206264234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 This is a Pear Deck Number Slide </a:t>
            </a:r>
            <a:endParaRPr b="1"/>
          </a:p>
          <a:p>
            <a:pPr marL="0" lvl="0" indent="0" algn="l" rtl="0">
              <a:spcBef>
                <a:spcPts val="0"/>
              </a:spcBef>
              <a:spcAft>
                <a:spcPts val="0"/>
              </a:spcAft>
              <a:buNone/>
            </a:pPr>
            <a:r>
              <a:rPr lang="en" b="1"/>
              <a:t>🍐 To edit the type of question, go back to the "Ask Students a Question" in the Pear Deck sidebar.</a:t>
            </a:r>
            <a:endParaRPr b="1"/>
          </a:p>
          <a:p>
            <a:pPr marL="0" lvl="0" indent="0" algn="l" rtl="0">
              <a:spcBef>
                <a:spcPts val="0"/>
              </a:spcBef>
              <a:spcAft>
                <a:spcPts val="0"/>
              </a:spcAft>
              <a:buNone/>
            </a:pPr>
            <a:r>
              <a:rPr lang="en" b="1"/>
              <a:t>Stretch Break</a:t>
            </a:r>
            <a:endParaRPr b="1"/>
          </a:p>
          <a:p>
            <a:pPr marL="0" lvl="0" indent="0" algn="l" rtl="0">
              <a:spcBef>
                <a:spcPts val="0"/>
              </a:spcBef>
              <a:spcAft>
                <a:spcPts val="0"/>
              </a:spcAft>
              <a:buNone/>
            </a:pPr>
            <a:r>
              <a:rPr lang="en" b="1"/>
              <a:t>Movement helps us learn! If students have been sitting too long, they might be struggling to pay attention and engage deeply in the content. Use this slide as a reminder to get up and stretch, or incorporate a kinetic activity into your lesson. </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4ebe4a19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b4ebe4a19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 This is a Pear Deck Number Slide </a:t>
            </a:r>
            <a:endParaRPr b="1"/>
          </a:p>
          <a:p>
            <a:pPr marL="0" lvl="0" indent="0" algn="l" rtl="0">
              <a:spcBef>
                <a:spcPts val="0"/>
              </a:spcBef>
              <a:spcAft>
                <a:spcPts val="0"/>
              </a:spcAft>
              <a:buNone/>
            </a:pPr>
            <a:r>
              <a:rPr lang="en" b="1"/>
              <a:t>🍐 To edit the type of question, go back to the "Ask Students a Question" in the Pear Deck sidebar.</a:t>
            </a:r>
            <a:endParaRPr b="1"/>
          </a:p>
          <a:p>
            <a:pPr marL="0" lvl="0" indent="0" algn="l" rtl="0">
              <a:spcBef>
                <a:spcPts val="0"/>
              </a:spcBef>
              <a:spcAft>
                <a:spcPts val="0"/>
              </a:spcAft>
              <a:buNone/>
            </a:pPr>
            <a:r>
              <a:rPr lang="en" b="1"/>
              <a:t>Stretch Break</a:t>
            </a:r>
            <a:endParaRPr b="1"/>
          </a:p>
          <a:p>
            <a:pPr marL="0" lvl="0" indent="0" algn="l" rtl="0">
              <a:spcBef>
                <a:spcPts val="0"/>
              </a:spcBef>
              <a:spcAft>
                <a:spcPts val="0"/>
              </a:spcAft>
              <a:buNone/>
            </a:pPr>
            <a:r>
              <a:rPr lang="en" b="1"/>
              <a:t>Movement helps us learn! If students have been sitting too long, they might be struggling to pay attention and engage deeply in the content. Use this slide as a reminder to get up and stretch, or incorporate a kinetic activity into your lesson.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SLIDES_API183848253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SLIDES_API183848253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Homework Reflection</a:t>
            </a:r>
            <a:br>
              <a:rPr lang="en">
                <a:solidFill>
                  <a:schemeClr val="dk1"/>
                </a:solidFill>
              </a:rPr>
            </a:br>
            <a:r>
              <a:rPr lang="en">
                <a:solidFill>
                  <a:schemeClr val="dk1"/>
                </a:solidFill>
              </a:rPr>
              <a:t>Use this template to prompt students to consider takeaways from the homework. You can change the prompt to fit your content.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This is a Pear Deck Text Slide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AiLCJzbGlkZUlkIjoiZzVjMmUyNTE0NDNfMF8wIiwicHJlc2VudGF0aW9uSWQiOiIxZlRiUHhlM3dnMDV6RUNMTkxHSXFybkxBS3hxaVRkaGVXYXg3WDJELWYxVSIsInRlbXBsYXRlTmFtZSI6IlRoaW5rIG9mIGEgcXVlc3Rpb24geW91ciBjbGFzc21hdGVzIG1pZ2h0IGhhdmUiLCJsYXN0RWRpdGVkQnkiOiIxMTgwODI3OTI4NzYzNDY5NTQ5NzMiLCJjb250ZW50SW5zdGFuY2VJZCI6ImQ1MjNkZmJmODZiNDQ0NzdiNzQ0ODU3NDVmODBkODVhIn0=pearId=magic-pear-metadata-identifi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AiLCJzbGlkZUlkIjoiZzVjMmRhZmY4MGNfMF8wIiwicHJlc2VudGF0aW9uSWQiOiIxMFpZWV8wVExHWEs1OHY2NEh4MGdaOTRlYlBLeXhjczcwOTFiOE9jekoyTSIsInRlbXBsYXRlTmFtZSI6IkluIG9uZSBtaW51dGUsIHdyaXRlIHRoZSBtb3N0IGltcG9ydGFudCB0aGluZyBmcm9tIHRvZGF54oCZcyBsZXNzb24iLCJsYXN0RWRpdGVkQnkiOiIxMTgwODI3OTI4NzYzNDY5NTQ5NzMiLCJjb250ZW50SW5zdGFuY2VJZCI6IjhiNTBjNWZmZTg3YjRlZWY5ZDg5NGI2YWE0NTIwMjJlIn0=pearId=magic-pear-metadata-identifi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yZXNwb25zZS1mb290ZXIiLCJsYXN0RWRpdGVkQnkiOiIxMTgwODI3OTI4NzYzNDY5NTQ5NzMiLCJwcmVzZW50YXRpb25JZCI6IjFveFo4cVIxbnFKQWdIN29KUHZSS3B3RFFLNHZaakRGdUkzWEhvdEstNnI0IiwiY29udGVudElkIjoiY3VzdG9tLXJlc3BvbnNlLWZyZWVoYW5kRHJhd2luZyIsInNsaWRlSWQiOiJTTElERVNfQVBJMTAxNDQwNDQxXzAiLCJjb250ZW50SW5zdGFuY2VJZCI6IjFveFo4cVIxbnFKQWdIN29KUHZSS3B3RFFLNHZaakRGdUkzWEhvdEstNnI0LzMyNWM0ZDQ0LWRlMWYtNDVhNC1iYjc1LWFkNTA0ZWIxZDI5NiJ9pearId=magic-pear-metadata-identifier" TargetMode="External"/><Relationship Id="rId5" Type="http://schemas.openxmlformats.org/officeDocument/2006/relationships/image" Target="../media/image14.png"/><Relationship Id="rId4"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AiLCJzbGlkZUlkIjoiZzVjMmRhZmY4MGNfMF8wIiwicHJlc2VudGF0aW9uSWQiOiIxMFpZWV8wVExHWEs1OHY2NEh4MGdaOTRlYlBLeXhjczcwOTFiOE9jekoyTSIsInRlbXBsYXRlTmFtZSI6IkluIG9uZSBtaW51dGUsIHdyaXRlIHRoZSBtb3N0IGltcG9ydGFudCB0aGluZyBmcm9tIHRvZGF54oCZcyBsZXNzb24iLCJsYXN0RWRpdGVkQnkiOiIxMTgwODI3OTI4NzYzNDY5NTQ5NzMiLCJjb250ZW50SW5zdGFuY2VJZCI6IjhiNTBjNWZmZTg3YjRlZWY5ZDg5NGI2YWE0NTIwMjJlIn0=pearId=magic-pear-metadata-identifi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QxYWUyODkyY18wXzAiLCJzbGlkZUlkIjoiZzVkMWFlMjg5MmNfMF8wIiwicHJlc2VudGF0aW9uSWQiOiIxZlRiUHhlM3dnMDV6RUNMTkxHSXFybkxBS3hxaVRkaGVXYXg3WDJELWYxVSIsInRlbXBsYXRlTmFtZSI6IkFzIHlvdSBjb21lIGluIGFuZCBnZXQgc2V0dGxlZCwgZm9sbG93IHRoZXNlIGluc3RydWN0aW9ucyIsImxhc3RFZGl0ZWRCeSI6IjExODA4Mjc5Mjg3NjM0Njk1NDk3MyIsImNvbnRlbnRJbnN0YW5jZUlkIjoiMGYxMDRlNGE2NzliNGU5M2E4MTU0NzY3YjAzMTBmZDkifQ==pearId=magic-pear-metadata-identifier" TargetMode="External"/><Relationship Id="rId5" Type="http://schemas.openxmlformats.org/officeDocument/2006/relationships/image" Target="../media/image1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QxYWUyODkyY18wXzAiLCJzbGlkZUlkIjoiZzVkMWFlMjg5MmNfMF8wIiwicHJlc2VudGF0aW9uSWQiOiIxZlRiUHhlM3dnMDV6RUNMTkxHSXFybkxBS3hxaVRkaGVXYXg3WDJELWYxVSIsInRlbXBsYXRlTmFtZSI6IkFzIHlvdSBjb21lIGluIGFuZCBnZXQgc2V0dGxlZCwgZm9sbG93IHRoZXNlIGluc3RydWN0aW9ucyIsImxhc3RFZGl0ZWRCeSI6IjExODA4Mjc5Mjg3NjM0Njk1NDk3MyIsImNvbnRlbnRJbnN0YW5jZUlkIjoiMGYxMDRlNGE2NzliNGU5M2E4MTU0NzY3YjAzMTBmZDkifQ==pearId=magic-pear-metadata-identifier" TargetMode="External"/><Relationship Id="rId5"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E3Iiwic2xpZGVJZCI6Imc1YzJlMjUxNDQzXzBfMTciLCJwcmVzZW50YXRpb25JZCI6IjFmVGJQeGUzd2cwNXpFQ0xOTEdJcXJuTEFLeHFpVGRoZVdheDdYMkQtZjFVIiwidGVtcGxhdGVOYW1lIjoiV2hhdCB3YXMgaGFyZCBhYm91dCB0aGUgaG9tZXdvcmsiLCJsYXN0RWRpdGVkQnkiOiIxMTgwODI3OTI4NzYzNDY5NTQ5NzMiLCJjb250ZW50SW5zdGFuY2VJZCI6ImVkOGYwMTJmOThmNDQxMTI4ZGRhZTA4OWYyZmFmYmY5In0=pearId=magic-pear-metadata-identifi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QxOTJlMzJlOF8wXzg5Iiwic2xpZGVJZCI6Imc1ZDE5MmUzMmU4XzBfODkiLCJwcmVzZW50YXRpb25JZCI6IjEwWllZXzBUTEdYSzU4djY0SHgwZ1o5NGViUEt5eGNzNzA5MWI4T2N6SjJNIiwidGVtcGxhdGVOYW1lIjoiQ29ubmVjdCB0byB5b3VyIG93biBsaWZlIiwibGFzdEVkaXRlZEJ5IjoiMTE4MDgyNzkyODc2MzQ2OTU0OTczIiwiY29udGVudEluc3RhbmNlSWQiOiJmZTIyMjhmN2I4ZGQ0NTg3YTIzZjFiZjNlNzY0MTk1OCJ9pearId=magic-pear-metadata-identifier"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TgwODI3OTI4NzYzNDY5NTQ5NzMiLCJwcmVzZW50YXRpb25JZCI6IjFveFo4cVIxbnFKQWdIN29KUHZSS3B3RFFLNHZaakRGdUkzWEhvdEstNnI0IiwiY29udGVudElkIjoiY3VzdG9tLXJlc3BvbnNlLWRyYWdnYWJsZSIsInNsaWRlSWQiOiJTTElERVNfQVBJMTc2MDMwODc1N18wIiwiY29udGVudEluc3RhbmNlSWQiOiIxb3haOHFSMW5xSkFnSDdvSlB2Uktwd0RRSzR2WmpERnVJM1hIb3RLLTZyNC8xMjA0Zjc2MC1hNWMxLTRmNzMtYmNkMS00Nzc1NzM0ZjEzNmQifQ==pearId=magic-pear-metadata-identifier" TargetMode="External"/><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HJhZ2dhYmxlIiwiZHJhZ2dhYmxlcyI6W3siaWQiOiJkcmFnZ2FibGUwIiwidHlwZSI6Imljb24iLCJpY29uIjp7ImlkIjoib2JqZWN0LWRvZyJ9LCJjb2xvciI6IiNhNTQ1YzUifV0sImRyYWdnYWJsZVNpemUiOjIxLjEsImVtYmVkZGFibGVVcmwiOiJodHRwczovLyIsImFuc3dlcnMiOltdfQ==pearId=magic-pear-shape-identifier"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TgwODI3OTI4NzYzNDY5NTQ5NzMiLCJwcmVzZW50YXRpb25JZCI6IjFveFo4cVIxbnFKQWdIN29KUHZSS3B3RFFLNHZaakRGdUkzWEhvdEstNnI0IiwiY29udGVudElkIjoiY3VzdG9tLXJlc3BvbnNlLWRyYWdnYWJsZSIsInNsaWRlSWQiOiJTTElERVNfQVBJMzMxNDcwMDMzXzAiLCJjb250ZW50SW5zdGFuY2VJZCI6IjFveFo4cVIxbnFKQWdIN29KUHZSS3B3RFFLNHZaakRGdUkzWEhvdEstNnI0LzM4NTQ5ZTAxLTlhN2UtNDQzOC05MWMyLWY3MzE1ZjU0ZThhZCJ9pearId=magic-pear-metadata-identifier"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HJhZ2dhYmxlIiwiZHJhZ2dhYmxlcyI6W3siaWQiOiJkcmFnZ2FibGUwIiwidHlwZSI6Imljb24iLCJpY29uIjp7ImlkIjoib2JqZWN0LWNhdCJ9LCJjb2xvciI6IiNhNTQ1YzUifV0sImRyYWdnYWJsZVNpemUiOjIxLjQsImVtYmVkZGFibGVVcmwiOiJodHRwczovLyIsImFuc3dlcnMiOltdfQ==pearId=magic-pear-shape-identifier"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QzODg4YmVmOV8wXzkiLCJzbGlkZUlkIjoiZzVkMzg4OGJlZjlfMF85IiwicHJlc2VudGF0aW9uSWQiOiIxMFpZWV8wVExHWEs1OHY2NEh4MGdaOTRlYlBLeXhjczcwOTFiOE9jekoyTSIsInRlbXBsYXRlTmFtZSI6IlByZXRlbmQgeW91ciBmcmllbmQgd2FzIGFic2VudCBmcm9tIGNsYXNzIHRvZGF5IiwibGFzdEVkaXRlZEJ5IjoiMTE4MDgyNzkyODc2MzQ2OTU0OTczIiwiY29udGVudEluc3RhbmNlSWQiOiJhNmUzNDcxNTNmMzc0MGUyOThhYTdiOGQ0NWEyYjAyMSJ9pearId=magic-pear-metadata-identifier"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invata.info/2017/04/01/teorie-grafuri-orientate-c/" TargetMode="External"/><Relationship Id="rId5" Type="http://schemas.openxmlformats.org/officeDocument/2006/relationships/hyperlink" Target="https://www.infoarena.ro/" TargetMode="External"/><Relationship Id="rId4" Type="http://schemas.openxmlformats.org/officeDocument/2006/relationships/hyperlink" Target="https://www.pbinfo.r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TTElERVNfQVBJNDkyNDI1MTk3XzAiLCJzbGlkZUlkIjoiU0xJREVTX0FQSTQ5MjQyNTE5N18wIiwicHJlc2VudGF0aW9uSWQiOiIxZlRiUHhlM3dnMDV6RUNMTkxHSXFybkxBS3hxaVRkaGVXYXg3WDJELWYxVSIsInRlbXBsYXRlTmFtZSI6IldoYXQgZG8geW91IHdvbmRlciBhYm91dCB0b2RheeKAmXMgdG9waWMiLCJsYXN0RWRpdGVkQnkiOiIxMTgwODI3OTI4NzYzNDY5NTQ5NzMiLCJjb250ZW50SW5zdGFuY2VJZCI6ImZjMmY1ZTQwOTdiNjQ2ZDNhY2ExN2VlNzZmY2Y4NTg2In0=pearId=magic-pear-metadata-identifier"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dontchangethislink.peardeckmagic.zone?eyJ0eXBlIjoiZ29vZ2xlLXNsaWRlcy1hZGRvbi10ZW1wbGF0ZS1saWJyYXJ5IiwiY2xhc3NUaW1lIjoic29jaWFsRW1vdGlvbmFsTGVhcm5pbmciLCJjb250ZW50SWQiOiJodHRwczovL2RvY3MuZ29vZ2xlLmNvbS9wcmVzZW50YXRpb24vZC8xaFJlcVk3UFROOXZCeGtIRElTMWgtckRreXFPSEV5bjhJZkxWRmE0MVFaQS9lZGl0I3NsaWRlPWlkLmc0Y2NkZjkxOTFiXzJfMCIsInNsaWRlSWQiOiJnNGNjZGY5MTkxYl8yXzAiLCJwcmVzZW50YXRpb25JZCI6IjFoUmVxWTdQVE45dkJ4a0hESVMxaC1yRGt5cU9IRXluOElmTFZGYTQxUVpBIiwidGVtcGxhdGVOYW1lIjoiVGhhbmsgeW91IiwibGFzdEVkaXRlZEJ5IjoiMTE4MDgyNzkyODc2MzQ2OTU0OTczIiwiY29udGVudEluc3RhbmNlSWQiOiJhMzg4NDQ2Y2E0YmU0ODRmOTRhZWQyN2VjZGMyMDVkNiJ9pearId=magic-pear-metadata-identifi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E3Iiwic2xpZGVJZCI6Imc1YzJlMjUxNDQzXzBfMTciLCJwcmVzZW50YXRpb25JZCI6IjFmVGJQeGUzd2cwNXpFQ0xOTEdJcXJuTEFLeHFpVGRoZVdheDdYMkQtZjFVIiwidGVtcGxhdGVOYW1lIjoiV2hhdCB3YXMgaGFyZCBhYm91dCB0aGUgaG9tZXdvcmsiLCJsYXN0RWRpdGVkQnkiOiIxMTgwODI3OTI4NzYzNDY5NTQ5NzMiLCJjb250ZW50SW5zdGFuY2VJZCI6ImVkOGYwMTJmOThmNDQxMTI4ZGRhZTA4OWYyZmFmYmY5In0=pearId=magic-pear-metadata-identifie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yZXNwb25zZS1mb290ZXIiLCJsYXN0RWRpdGVkQnkiOiIxMTgwODI3OTI4NzYzNDY5NTQ5NzMiLCJwcmVzZW50YXRpb25JZCI6IjFveFo4cVIxbnFKQWdIN29KUHZSS3B3RFFLNHZaakRGdUkzWEhvdEstNnI0IiwiY29udGVudElkIjoiY3VzdG9tLXJlc3BvbnNlLWZyZWVSZXNwb25zZS10ZXh0Iiwic2xpZGVJZCI6IlNMSURFU19BUEk5ODkzODE1NDlfMCIsImNvbnRlbnRJbnN0YW5jZUlkIjoiMW94WjhxUjFucUpBZ0g3b0pQdlJLcHdEUUs0dlpqREZ1STNYSG90Sy02cjQvYjUzYTgwMDItMTY2OC00MDdhLTg3ZWQtMmZlMDU2MGM3MTVhIn0=pearId=magic-pear-metadata-identifier" TargetMode="External"/><Relationship Id="rId5" Type="http://schemas.openxmlformats.org/officeDocument/2006/relationships/image" Target="../media/image7.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xODA4Mjc5Mjg3NjM0Njk1NDk3MyIsImNvbnRlbnRJbnN0YW5jZUlkIjoiMjkwZjViNDM2ZmM5NDc2Y2E1OTkxY2NjYjQzZWUxMGUifQ==pearId=magic-pear-metadata-identifi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QwY2I4Y2VhM18wXzM2NiIsInNsaWRlSWQiOiJnNWQwY2I4Y2VhM18wXzM2NiIsInByZXNlbnRhdGlvbklkIjoiMW5rZUR4aGhMSk1RUnpkYkxmUDFZR1pNeVhXdkZsSDZ6bFJsSWY2aEZnVWsiLCJ0ZW1wbGF0ZU5hbWUiOiJTdHVkZW50cywgaXTigJlzIHRpbWUgdG8gc3RvcCBbYmxhbmtdIGFuZCBzdGFydCBbYmxhbmtdIiwibGFzdEVkaXRlZEJ5IjoiMTE4MDgyNzkyODc2MzQ2OTU0OTczIiwiY29udGVudEluc3RhbmNlSWQiOiJhZGI5NDNiM2NlM2I0MmZiODdmNWEwMDNhNWY1ZWNmMyJ9pearId=magic-pear-metadata-identifier"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dontchangethislink.peardeckmagic.zone?eyJ0eXBlIjoiZ29vZ2xlLXNsaWRlcy1hZGRvbi1yZXNwb25zZS1mb290ZXIiLCJsYXN0RWRpdGVkQnkiOiIxMTgwODI3OTI4NzYzNDY5NTQ5NzMiLCJwcmVzZW50YXRpb25JZCI6IjFveFo4cVIxbnFKQWdIN29KUHZSS3B3RFFLNHZaakRGdUkzWEhvdEstNnI0IiwiY29udGVudElkIjoiY3VzdG9tLXJlc3BvbnNlLWZyZWVSZXNwb25zZS1udW1iZXIiLCJzbGlkZUlkIjoiU0xJREVTX0FQSTIwNjI2NDIzNDRfMCIsImNvbnRlbnRJbnN0YW5jZUlkIjoiMW94WjhxUjFucUpBZ0g3b0pQdlJLcHdEUUs0dlpqREZ1STNYSG90Sy02cjQvMGVlNjRlNzMtN2VkNy00ZjQ1LTgzMmMtZjU2NjU3N2NmNzlhIn0=pearId=magic-pear-metadata-identifier"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dontchangethislink.peardeckmagic.zone?eyJ0eXBlIjoiZnJlZVJlc3BvbnNlLW51bWJlciIsImRyYWdnYWJsZXMiOlt7ImlkIjoiZHJhZ2dhYmxlMCIsInR5cGUiOiJpY29uIiwiaWNvbiI6eyJpZCI6ImRlZmF1bHQtY2lyY2xlIn0sImNvbG9yIjoiI0Q1MUQyOCJ9XSwiZHJhZ2dhYmxlU2l6ZSI6MTIuNTUsImVtYmVkZGFibGVVcmwiOiJodHRwczovLyIsImFuc3dlcnMiOltdfQ==pearId=magic-pear-shape-identifier"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dontchangethislink.peardeckmagic.zone?eyJ0eXBlIjoiZ29vZ2xlLXNsaWRlcy1hZGRvbi1yZXNwb25zZS1mb290ZXIiLCJsYXN0RWRpdGVkQnkiOiIxMTgwODI3OTI4NzYzNDY5NTQ5NzMiLCJwcmVzZW50YXRpb25JZCI6IjFveFo4cVIxbnFKQWdIN29KUHZSS3B3RFFLNHZaakRGdUkzWEhvdEstNnI0IiwiY29udGVudElkIjoiY3VzdG9tLXJlc3BvbnNlLWZyZWVSZXNwb25zZS1udW1iZXIiLCJzbGlkZUlkIjoiU0xJREVTX0FQSTIwNjI2NDIzNDRfMCIsImNvbnRlbnRJbnN0YW5jZUlkIjoiMW94WjhxUjFucUpBZ0g3b0pQdlJLcHdEUUs0dlpqREZ1STNYSG90Sy02cjQvMGVlNjRlNzMtN2VkNy00ZjQ1LTgzMmMtZjU2NjU3N2NmNzlhIn0=pearId=magic-pear-metadata-identifie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dontchangethislink.peardeckmagic.zone?eyJ0eXBlIjoiZnJlZVJlc3BvbnNlLW51bWJlciIsImRyYWdnYWJsZXMiOlt7ImlkIjoiZHJhZ2dhYmxlMCIsInR5cGUiOiJpY29uIiwiaWNvbiI6eyJpZCI6ImRlZmF1bHQtY2lyY2xlIn0sImNvbG9yIjoiI0Q1MUQyOCJ9XSwiZHJhZ2dhYmxlU2l6ZSI6MTIuNTUsImVtYmVkZGFibGVVcmwiOiJodHRwczovLyIsImFuc3dlcnMiOltdfQ==pearId=magic-pear-shape-identifier"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E3Iiwic2xpZGVJZCI6Imc1YzJlMjUxNDQzXzBfMTciLCJwcmVzZW50YXRpb25JZCI6IjFmVGJQeGUzd2cwNXpFQ0xOTEdJcXJuTEFLeHFpVGRoZVdheDdYMkQtZjFVIiwidGVtcGxhdGVOYW1lIjoiV2hhdCB3YXMgaGFyZCBhYm91dCB0aGUgaG9tZXdvcmsiLCJsYXN0RWRpdGVkQnkiOiIxMTgwODI3OTI4NzYzNDY5NTQ5NzMiLCJjb250ZW50SW5zdGFuY2VJZCI6ImVkOGYwMTJmOThmNDQxMTI4ZGRhZTA4OWYyZmFmYmY5In0=pearId=magic-pear-metadata-identifi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5024"/>
          <a:stretch/>
        </p:blipFill>
        <p:spPr>
          <a:xfrm>
            <a:off x="4978650" y="258200"/>
            <a:ext cx="4050500" cy="4885300"/>
          </a:xfrm>
          <a:prstGeom prst="rect">
            <a:avLst/>
          </a:prstGeom>
          <a:noFill/>
          <a:ln>
            <a:noFill/>
          </a:ln>
        </p:spPr>
      </p:pic>
      <p:sp>
        <p:nvSpPr>
          <p:cNvPr id="55" name="Google Shape;55;p13"/>
          <p:cNvSpPr txBox="1"/>
          <p:nvPr/>
        </p:nvSpPr>
        <p:spPr>
          <a:xfrm>
            <a:off x="500250" y="892825"/>
            <a:ext cx="4220100" cy="13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FFFFFF"/>
                </a:solidFill>
                <a:latin typeface="Proxima Nova Semibold"/>
                <a:ea typeface="Proxima Nova Semibold"/>
                <a:cs typeface="Proxima Nova Semibold"/>
                <a:sym typeface="Proxima Nova Semibold"/>
              </a:rPr>
              <a:t>Recapitulare Grafuri Orientate</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endParaRPr sz="3600">
              <a:solidFill>
                <a:srgbClr val="FFFFFF"/>
              </a:solidFill>
              <a:latin typeface="Proxima Nova Semibold"/>
              <a:ea typeface="Proxima Nova Semibold"/>
              <a:cs typeface="Proxima Nova Semibold"/>
              <a:sym typeface="Proxima Nova Semibold"/>
            </a:endParaRPr>
          </a:p>
        </p:txBody>
      </p:sp>
      <p:sp>
        <p:nvSpPr>
          <p:cNvPr id="56" name="Google Shape;56;p13">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p:nvPr/>
        </p:nvSpPr>
        <p:spPr>
          <a:xfrm>
            <a:off x="0" y="4301400"/>
            <a:ext cx="3566700" cy="8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RO" dirty="0"/>
              <a:t>DLarisa</a:t>
            </a:r>
            <a:endParaRPr dirty="0"/>
          </a:p>
          <a:p>
            <a:pPr marL="0" lvl="0" indent="0" algn="l" rtl="0">
              <a:spcBef>
                <a:spcPts val="0"/>
              </a:spcBef>
              <a:spcAft>
                <a:spcPts val="0"/>
              </a:spcAft>
              <a:buNone/>
            </a:pPr>
            <a:r>
              <a:rPr lang="en" dirty="0"/>
              <a:t>Grupa: 341</a:t>
            </a:r>
            <a:endParaRPr dirty="0"/>
          </a:p>
          <a:p>
            <a:pPr marL="0" lvl="0" indent="0" algn="l" rtl="0">
              <a:spcBef>
                <a:spcPts val="0"/>
              </a:spcBef>
              <a:spcAft>
                <a:spcPts val="0"/>
              </a:spcAft>
              <a:buNone/>
            </a:pPr>
            <a:r>
              <a:rPr lang="en" dirty="0"/>
              <a:t>Facultatea de Matematică și Informatică</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3">
            <a:alphaModFix/>
          </a:blip>
          <a:stretch>
            <a:fillRect/>
          </a:stretch>
        </p:blipFill>
        <p:spPr>
          <a:xfrm>
            <a:off x="4368555" y="154975"/>
            <a:ext cx="4549140" cy="5143500"/>
          </a:xfrm>
          <a:prstGeom prst="rect">
            <a:avLst/>
          </a:prstGeom>
          <a:noFill/>
          <a:ln>
            <a:noFill/>
          </a:ln>
        </p:spPr>
      </p:pic>
      <p:sp>
        <p:nvSpPr>
          <p:cNvPr id="132" name="Google Shape;132;p22"/>
          <p:cNvSpPr txBox="1"/>
          <p:nvPr/>
        </p:nvSpPr>
        <p:spPr>
          <a:xfrm>
            <a:off x="515550" y="402950"/>
            <a:ext cx="4361100" cy="40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u="sng">
                <a:solidFill>
                  <a:srgbClr val="FFFFFF"/>
                </a:solidFill>
                <a:latin typeface="Proxima Nova"/>
                <a:ea typeface="Proxima Nova"/>
                <a:cs typeface="Proxima Nova"/>
                <a:sym typeface="Proxima Nova"/>
              </a:rPr>
              <a:t>!!! Teoremă:</a:t>
            </a:r>
            <a:endParaRPr sz="3600" b="1" u="sng">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en" sz="2700">
                <a:solidFill>
                  <a:srgbClr val="FFFFFF"/>
                </a:solidFill>
                <a:latin typeface="Proxima Nova Semibold"/>
                <a:ea typeface="Proxima Nova Semibold"/>
                <a:cs typeface="Proxima Nova Semibold"/>
                <a:sym typeface="Proxima Nova Semibold"/>
              </a:rPr>
              <a:t>Într-un graf orientat, </a:t>
            </a:r>
            <a:r>
              <a:rPr lang="en" sz="2700" u="sng">
                <a:solidFill>
                  <a:srgbClr val="FFFFFF"/>
                </a:solidFill>
                <a:latin typeface="Proxima Nova Semibold"/>
                <a:ea typeface="Proxima Nova Semibold"/>
                <a:cs typeface="Proxima Nova Semibold"/>
                <a:sym typeface="Proxima Nova Semibold"/>
              </a:rPr>
              <a:t>suma gradelor exterioare</a:t>
            </a:r>
            <a:r>
              <a:rPr lang="en" sz="2700">
                <a:solidFill>
                  <a:srgbClr val="FFFFFF"/>
                </a:solidFill>
                <a:latin typeface="Proxima Nova Semibold"/>
                <a:ea typeface="Proxima Nova Semibold"/>
                <a:cs typeface="Proxima Nova Semibold"/>
                <a:sym typeface="Proxima Nova Semibold"/>
              </a:rPr>
              <a:t> a tuturor nodurilor este egală cu </a:t>
            </a:r>
            <a:r>
              <a:rPr lang="en" sz="2700" u="sng">
                <a:solidFill>
                  <a:srgbClr val="FFFFFF"/>
                </a:solidFill>
                <a:latin typeface="Proxima Nova Semibold"/>
                <a:ea typeface="Proxima Nova Semibold"/>
                <a:cs typeface="Proxima Nova Semibold"/>
                <a:sym typeface="Proxima Nova Semibold"/>
              </a:rPr>
              <a:t>suma gradelor interioare</a:t>
            </a:r>
            <a:r>
              <a:rPr lang="en" sz="2700">
                <a:solidFill>
                  <a:srgbClr val="FFFFFF"/>
                </a:solidFill>
                <a:latin typeface="Proxima Nova Semibold"/>
                <a:ea typeface="Proxima Nova Semibold"/>
                <a:cs typeface="Proxima Nova Semibold"/>
                <a:sym typeface="Proxima Nova Semibold"/>
              </a:rPr>
              <a:t> a tuturor nodurilor și este egală cu </a:t>
            </a:r>
            <a:r>
              <a:rPr lang="en" sz="2700" u="sng">
                <a:solidFill>
                  <a:srgbClr val="FFFFFF"/>
                </a:solidFill>
                <a:latin typeface="Proxima Nova Semibold"/>
                <a:ea typeface="Proxima Nova Semibold"/>
                <a:cs typeface="Proxima Nova Semibold"/>
                <a:sym typeface="Proxima Nova Semibold"/>
              </a:rPr>
              <a:t>numărul de arce</a:t>
            </a:r>
            <a:r>
              <a:rPr lang="en" sz="2700">
                <a:solidFill>
                  <a:srgbClr val="FFFFFF"/>
                </a:solidFill>
                <a:latin typeface="Proxima Nova Semibold"/>
                <a:ea typeface="Proxima Nova Semibold"/>
                <a:cs typeface="Proxima Nova Semibold"/>
                <a:sym typeface="Proxima Nova Semibold"/>
              </a:rPr>
              <a:t>.</a:t>
            </a:r>
            <a:br>
              <a:rPr lang="en"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sp>
        <p:nvSpPr>
          <p:cNvPr id="133" name="Google Shape;133;p22">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7"/>
        <p:cNvGrpSpPr/>
        <p:nvPr/>
      </p:nvGrpSpPr>
      <p:grpSpPr>
        <a:xfrm>
          <a:off x="0" y="0"/>
          <a:ext cx="0" cy="0"/>
          <a:chOff x="0" y="0"/>
          <a:chExt cx="0" cy="0"/>
        </a:xfrm>
      </p:grpSpPr>
      <p:sp>
        <p:nvSpPr>
          <p:cNvPr id="138" name="Google Shape;138;p23"/>
          <p:cNvSpPr/>
          <p:nvPr/>
        </p:nvSpPr>
        <p:spPr>
          <a:xfrm>
            <a:off x="231025" y="255025"/>
            <a:ext cx="49962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39" name="Google Shape;139;p23"/>
          <p:cNvSpPr txBox="1"/>
          <p:nvPr/>
        </p:nvSpPr>
        <p:spPr>
          <a:xfrm>
            <a:off x="659725" y="693966"/>
            <a:ext cx="41388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A3534"/>
                </a:solidFill>
                <a:latin typeface="Proxima Nova Semibold"/>
                <a:ea typeface="Proxima Nova Semibold"/>
                <a:cs typeface="Proxima Nova Semibold"/>
                <a:sym typeface="Proxima Nova Semibold"/>
              </a:rPr>
              <a:t>Graf Orientat cu Nod Izolat...</a:t>
            </a:r>
            <a:endParaRPr sz="24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endParaRPr sz="1800">
              <a:solidFill>
                <a:srgbClr val="0A3534"/>
              </a:solidFill>
              <a:latin typeface="Proxima Nova Semibold"/>
              <a:ea typeface="Proxima Nova Semibold"/>
              <a:cs typeface="Proxima Nova Semibold"/>
              <a:sym typeface="Proxima Nova Semibold"/>
            </a:endParaRPr>
          </a:p>
        </p:txBody>
      </p:sp>
      <p:pic>
        <p:nvPicPr>
          <p:cNvPr id="140" name="Google Shape;140;p23"/>
          <p:cNvPicPr preferRelativeResize="0"/>
          <p:nvPr/>
        </p:nvPicPr>
        <p:blipFill>
          <a:blip r:embed="rId3">
            <a:alphaModFix/>
          </a:blip>
          <a:stretch>
            <a:fillRect/>
          </a:stretch>
        </p:blipFill>
        <p:spPr>
          <a:xfrm>
            <a:off x="5005200" y="1957428"/>
            <a:ext cx="4138801" cy="2772998"/>
          </a:xfrm>
          <a:prstGeom prst="rect">
            <a:avLst/>
          </a:prstGeom>
          <a:noFill/>
          <a:ln>
            <a:noFill/>
          </a:ln>
        </p:spPr>
      </p:pic>
      <p:sp>
        <p:nvSpPr>
          <p:cNvPr id="141" name="Google Shape;141;p23"/>
          <p:cNvSpPr txBox="1"/>
          <p:nvPr/>
        </p:nvSpPr>
        <p:spPr>
          <a:xfrm>
            <a:off x="5437750" y="845725"/>
            <a:ext cx="2904600" cy="32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Să ne amintim ce este un </a:t>
            </a:r>
            <a:r>
              <a:rPr lang="en" sz="1800" b="1" i="1" u="sng">
                <a:solidFill>
                  <a:srgbClr val="FFFFFF"/>
                </a:solidFill>
                <a:latin typeface="Proxima Nova"/>
                <a:ea typeface="Proxima Nova"/>
                <a:cs typeface="Proxima Nova"/>
                <a:sym typeface="Proxima Nova"/>
              </a:rPr>
              <a:t>nod izolat</a:t>
            </a:r>
            <a:r>
              <a:rPr lang="en" sz="1800">
                <a:solidFill>
                  <a:srgbClr val="FFFFFF"/>
                </a:solidFill>
                <a:latin typeface="Proxima Nova Semibold"/>
                <a:ea typeface="Proxima Nova Semibold"/>
                <a:cs typeface="Proxima Nova Semibold"/>
                <a:sym typeface="Proxima Nova Semibold"/>
              </a:rPr>
              <a:t>. Folosiți zona albă pentru a desena un graf orientat care să conțină un nod izolat.</a:t>
            </a:r>
            <a:endParaRPr sz="1800">
              <a:solidFill>
                <a:srgbClr val="FFFFFF"/>
              </a:solidFill>
              <a:latin typeface="Proxima Nova"/>
              <a:ea typeface="Proxima Nova"/>
              <a:cs typeface="Proxima Nova"/>
              <a:sym typeface="Proxima Nova"/>
            </a:endParaRPr>
          </a:p>
        </p:txBody>
      </p:sp>
      <p:pic>
        <p:nvPicPr>
          <p:cNvPr id="142" name="Google Shape;142;p2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43" name="Google Shape;143;p23">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4368555" y="154975"/>
            <a:ext cx="4549140" cy="5143500"/>
          </a:xfrm>
          <a:prstGeom prst="rect">
            <a:avLst/>
          </a:prstGeom>
          <a:noFill/>
          <a:ln>
            <a:noFill/>
          </a:ln>
        </p:spPr>
      </p:pic>
      <p:sp>
        <p:nvSpPr>
          <p:cNvPr id="149" name="Google Shape;149;p24"/>
          <p:cNvSpPr txBox="1"/>
          <p:nvPr/>
        </p:nvSpPr>
        <p:spPr>
          <a:xfrm>
            <a:off x="500250" y="892825"/>
            <a:ext cx="43611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Proxima Nova Semibold"/>
                <a:ea typeface="Proxima Nova Semibold"/>
                <a:cs typeface="Proxima Nova Semibold"/>
                <a:sym typeface="Proxima Nova Semibold"/>
              </a:rPr>
              <a:t>!!! De Reținut:</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en" sz="2700">
                <a:solidFill>
                  <a:srgbClr val="FFFFFF"/>
                </a:solidFill>
                <a:latin typeface="Proxima Nova Semibold"/>
                <a:ea typeface="Proxima Nova Semibold"/>
                <a:cs typeface="Proxima Nova Semibold"/>
                <a:sym typeface="Proxima Nova Semibold"/>
              </a:rPr>
              <a:t>Un nod, x, se numește </a:t>
            </a:r>
            <a:r>
              <a:rPr lang="en" sz="2700" b="1" u="sng">
                <a:solidFill>
                  <a:srgbClr val="FFFFFF"/>
                </a:solidFill>
                <a:latin typeface="Proxima Nova"/>
                <a:ea typeface="Proxima Nova"/>
                <a:cs typeface="Proxima Nova"/>
                <a:sym typeface="Proxima Nova"/>
              </a:rPr>
              <a:t>izolat</a:t>
            </a:r>
            <a:r>
              <a:rPr lang="en" sz="2700">
                <a:solidFill>
                  <a:srgbClr val="FFFFFF"/>
                </a:solidFill>
                <a:latin typeface="Proxima Nova Semibold"/>
                <a:ea typeface="Proxima Nova Semibold"/>
                <a:cs typeface="Proxima Nova Semibold"/>
                <a:sym typeface="Proxima Nova Semibold"/>
              </a:rPr>
              <a:t> dacă </a:t>
            </a:r>
            <a:r>
              <a:rPr lang="en" sz="2700" u="sng">
                <a:solidFill>
                  <a:srgbClr val="FFFFFF"/>
                </a:solidFill>
                <a:latin typeface="Proxima Nova Semibold"/>
                <a:ea typeface="Proxima Nova Semibold"/>
                <a:cs typeface="Proxima Nova Semibold"/>
                <a:sym typeface="Proxima Nova Semibold"/>
              </a:rPr>
              <a:t>d+(x) = d-(x) = 0</a:t>
            </a:r>
            <a:r>
              <a:rPr lang="en" sz="2700">
                <a:solidFill>
                  <a:srgbClr val="FFFFFF"/>
                </a:solidFill>
                <a:latin typeface="Proxima Nova Semibold"/>
                <a:ea typeface="Proxima Nova Semibold"/>
                <a:cs typeface="Proxima Nova Semibold"/>
                <a:sym typeface="Proxima Nova Semibold"/>
              </a:rPr>
              <a:t>.</a:t>
            </a:r>
            <a:br>
              <a:rPr lang="en"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sp>
        <p:nvSpPr>
          <p:cNvPr id="150" name="Google Shape;150;p24">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54"/>
        <p:cNvGrpSpPr/>
        <p:nvPr/>
      </p:nvGrpSpPr>
      <p:grpSpPr>
        <a:xfrm>
          <a:off x="0" y="0"/>
          <a:ext cx="0" cy="0"/>
          <a:chOff x="0" y="0"/>
          <a:chExt cx="0" cy="0"/>
        </a:xfrm>
      </p:grpSpPr>
      <p:sp>
        <p:nvSpPr>
          <p:cNvPr id="155" name="Google Shape;155;p25"/>
          <p:cNvSpPr/>
          <p:nvPr/>
        </p:nvSpPr>
        <p:spPr>
          <a:xfrm>
            <a:off x="6104700" y="492000"/>
            <a:ext cx="3039300" cy="45138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700" b="1" u="sng">
                <a:solidFill>
                  <a:schemeClr val="dk2"/>
                </a:solidFill>
                <a:latin typeface="Proxima Nova"/>
                <a:ea typeface="Proxima Nova"/>
                <a:cs typeface="Proxima Nova"/>
                <a:sym typeface="Proxima Nova"/>
              </a:rPr>
              <a:t>Listele de Adiacență</a:t>
            </a:r>
            <a:r>
              <a:rPr lang="en">
                <a:solidFill>
                  <a:schemeClr val="dk2"/>
                </a:solidFill>
                <a:latin typeface="Proxima Nova"/>
                <a:ea typeface="Proxima Nova"/>
                <a:cs typeface="Proxima Nova"/>
                <a:sym typeface="Proxima Nova"/>
              </a:rPr>
              <a:t>:</a:t>
            </a: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Pentru un graf orientat, vom reține numărul de noduri </a:t>
            </a:r>
            <a:r>
              <a:rPr lang="en" i="1">
                <a:solidFill>
                  <a:schemeClr val="dk2"/>
                </a:solidFill>
                <a:latin typeface="Proxima Nova"/>
                <a:ea typeface="Proxima Nova"/>
                <a:cs typeface="Proxima Nova"/>
                <a:sym typeface="Proxima Nova"/>
              </a:rPr>
              <a:t>n</a:t>
            </a:r>
            <a:r>
              <a:rPr lang="en">
                <a:solidFill>
                  <a:schemeClr val="dk2"/>
                </a:solidFill>
                <a:latin typeface="Proxima Nova"/>
                <a:ea typeface="Proxima Nova"/>
                <a:cs typeface="Proxima Nova"/>
                <a:sym typeface="Proxima Nova"/>
              </a:rPr>
              <a:t> și pentru fiecare nod, </a:t>
            </a:r>
            <a:r>
              <a:rPr lang="en" i="1">
                <a:solidFill>
                  <a:schemeClr val="dk2"/>
                </a:solidFill>
                <a:latin typeface="Proxima Nova"/>
                <a:ea typeface="Proxima Nova"/>
                <a:cs typeface="Proxima Nova"/>
                <a:sym typeface="Proxima Nova"/>
              </a:rPr>
              <a:t>x</a:t>
            </a:r>
            <a:r>
              <a:rPr lang="en">
                <a:solidFill>
                  <a:schemeClr val="dk2"/>
                </a:solidFill>
                <a:latin typeface="Proxima Nova"/>
                <a:ea typeface="Proxima Nova"/>
                <a:cs typeface="Proxima Nova"/>
                <a:sym typeface="Proxima Nova"/>
              </a:rPr>
              <a:t>, vom reține lista succesorilor săi. Ex: 1: 6</a:t>
            </a: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2: 1, 4</a:t>
            </a: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3: 2</a:t>
            </a: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4: 2</a:t>
            </a: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6: 1, 2, 4</a:t>
            </a: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1600"/>
              </a:spcAft>
              <a:buClr>
                <a:schemeClr val="dk1"/>
              </a:buClr>
              <a:buSzPts val="1100"/>
              <a:buFont typeface="Arial"/>
              <a:buNone/>
            </a:pPr>
            <a:r>
              <a:rPr lang="en">
                <a:solidFill>
                  <a:schemeClr val="dk2"/>
                </a:solidFill>
                <a:latin typeface="Proxima Nova"/>
                <a:ea typeface="Proxima Nova"/>
                <a:cs typeface="Proxima Nova"/>
                <a:sym typeface="Proxima Nova"/>
              </a:rPr>
              <a:t>În calculator, putem folosi </a:t>
            </a:r>
            <a:r>
              <a:rPr lang="en" i="1">
                <a:solidFill>
                  <a:schemeClr val="dk2"/>
                </a:solidFill>
                <a:latin typeface="Proxima Nova"/>
                <a:ea typeface="Proxima Nova"/>
                <a:cs typeface="Proxima Nova"/>
                <a:sym typeface="Proxima Nova"/>
              </a:rPr>
              <a:t>n</a:t>
            </a:r>
            <a:r>
              <a:rPr lang="en">
                <a:solidFill>
                  <a:schemeClr val="dk2"/>
                </a:solidFill>
                <a:latin typeface="Proxima Nova"/>
                <a:ea typeface="Proxima Nova"/>
                <a:cs typeface="Proxima Nova"/>
                <a:sym typeface="Proxima Nova"/>
              </a:rPr>
              <a:t> </a:t>
            </a:r>
            <a:r>
              <a:rPr lang="en" b="1">
                <a:solidFill>
                  <a:schemeClr val="dk2"/>
                </a:solidFill>
                <a:latin typeface="Proxima Nova"/>
                <a:ea typeface="Proxima Nova"/>
                <a:cs typeface="Proxima Nova"/>
                <a:sym typeface="Proxima Nova"/>
              </a:rPr>
              <a:t>tablouri unidimensionale</a:t>
            </a:r>
            <a:r>
              <a:rPr lang="en">
                <a:solidFill>
                  <a:schemeClr val="dk2"/>
                </a:solidFill>
                <a:latin typeface="Proxima Nova"/>
                <a:ea typeface="Proxima Nova"/>
                <a:cs typeface="Proxima Nova"/>
                <a:sym typeface="Proxima Nova"/>
              </a:rPr>
              <a:t>, alocate </a:t>
            </a:r>
            <a:r>
              <a:rPr lang="en" b="1">
                <a:solidFill>
                  <a:schemeClr val="dk2"/>
                </a:solidFill>
                <a:latin typeface="Proxima Nova"/>
                <a:ea typeface="Proxima Nova"/>
                <a:cs typeface="Proxima Nova"/>
                <a:sym typeface="Proxima Nova"/>
              </a:rPr>
              <a:t>dinamic</a:t>
            </a:r>
            <a:r>
              <a:rPr lang="en">
                <a:solidFill>
                  <a:schemeClr val="dk2"/>
                </a:solidFill>
                <a:latin typeface="Proxima Nova"/>
                <a:ea typeface="Proxima Nova"/>
                <a:cs typeface="Proxima Nova"/>
                <a:sym typeface="Proxima Nova"/>
              </a:rPr>
              <a:t>.</a:t>
            </a:r>
            <a:endParaRPr>
              <a:solidFill>
                <a:schemeClr val="dk2"/>
              </a:solidFill>
              <a:latin typeface="Proxima Nova"/>
              <a:ea typeface="Proxima Nova"/>
              <a:cs typeface="Proxima Nova"/>
              <a:sym typeface="Proxima Nova"/>
            </a:endParaRPr>
          </a:p>
        </p:txBody>
      </p:sp>
      <p:sp>
        <p:nvSpPr>
          <p:cNvPr id="156" name="Google Shape;156;p25"/>
          <p:cNvSpPr/>
          <p:nvPr/>
        </p:nvSpPr>
        <p:spPr>
          <a:xfrm>
            <a:off x="3216751" y="492000"/>
            <a:ext cx="2660700" cy="45138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sz="1700" b="1" u="sng">
                <a:solidFill>
                  <a:schemeClr val="dk2"/>
                </a:solidFill>
                <a:latin typeface="Proxima Nova"/>
                <a:ea typeface="Proxima Nova"/>
                <a:cs typeface="Proxima Nova"/>
                <a:sym typeface="Proxima Nova"/>
              </a:rPr>
              <a:t>Lista de Arce</a:t>
            </a:r>
            <a:r>
              <a:rPr lang="en">
                <a:solidFill>
                  <a:schemeClr val="dk2"/>
                </a:solidFill>
                <a:latin typeface="Proxima Nova"/>
                <a:ea typeface="Proxima Nova"/>
                <a:cs typeface="Proxima Nova"/>
                <a:sym typeface="Proxima Nova"/>
              </a:rPr>
              <a:t>:</a:t>
            </a: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a:solidFill>
                  <a:schemeClr val="dk2"/>
                </a:solidFill>
                <a:latin typeface="Proxima Nova"/>
                <a:ea typeface="Proxima Nova"/>
                <a:cs typeface="Proxima Nova"/>
                <a:sym typeface="Proxima Nova"/>
              </a:rPr>
              <a:t>După cum îi sugerează numele, lista de arce este o mulțime ce conține toate arcele din graf. Ex:</a:t>
            </a: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sz="1700" b="1">
                <a:solidFill>
                  <a:schemeClr val="dk2"/>
                </a:solidFill>
                <a:latin typeface="Proxima Nova"/>
                <a:ea typeface="Proxima Nova"/>
                <a:cs typeface="Proxima Nova"/>
                <a:sym typeface="Proxima Nova"/>
              </a:rPr>
              <a:t>U = {(1, 6); (2, 1); (2, 4); (3, 2); (4, 2); (5, 4); (6, 1); (6, 2); (6,4)}</a:t>
            </a:r>
            <a:endParaRPr sz="1700" b="1">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a:solidFill>
                  <a:schemeClr val="dk2"/>
                </a:solidFill>
                <a:latin typeface="Proxima Nova"/>
                <a:ea typeface="Proxima Nova"/>
                <a:cs typeface="Proxima Nova"/>
                <a:sym typeface="Proxima Nova"/>
              </a:rPr>
              <a:t>În </a:t>
            </a:r>
            <a:r>
              <a:rPr lang="en" i="1">
                <a:solidFill>
                  <a:schemeClr val="dk2"/>
                </a:solidFill>
                <a:latin typeface="Proxima Nova"/>
                <a:ea typeface="Proxima Nova"/>
                <a:cs typeface="Proxima Nova"/>
                <a:sym typeface="Proxima Nova"/>
              </a:rPr>
              <a:t>calculator</a:t>
            </a:r>
            <a:r>
              <a:rPr lang="en">
                <a:solidFill>
                  <a:schemeClr val="dk2"/>
                </a:solidFill>
                <a:latin typeface="Proxima Nova"/>
                <a:ea typeface="Proxima Nova"/>
                <a:cs typeface="Proxima Nova"/>
                <a:sym typeface="Proxima Nova"/>
              </a:rPr>
              <a:t>, putem folosi o </a:t>
            </a:r>
            <a:r>
              <a:rPr lang="en" b="1">
                <a:solidFill>
                  <a:schemeClr val="dk2"/>
                </a:solidFill>
                <a:latin typeface="Proxima Nova"/>
                <a:ea typeface="Proxima Nova"/>
                <a:cs typeface="Proxima Nova"/>
                <a:sym typeface="Proxima Nova"/>
              </a:rPr>
              <a:t>listă </a:t>
            </a:r>
            <a:r>
              <a:rPr lang="en">
                <a:solidFill>
                  <a:schemeClr val="dk2"/>
                </a:solidFill>
                <a:latin typeface="Proxima Nova"/>
                <a:ea typeface="Proxima Nova"/>
                <a:cs typeface="Proxima Nova"/>
                <a:sym typeface="Proxima Nova"/>
              </a:rPr>
              <a:t>/ un </a:t>
            </a:r>
            <a:r>
              <a:rPr lang="en" b="1">
                <a:solidFill>
                  <a:schemeClr val="dk2"/>
                </a:solidFill>
                <a:latin typeface="Proxima Nova"/>
                <a:ea typeface="Proxima Nova"/>
                <a:cs typeface="Proxima Nova"/>
                <a:sym typeface="Proxima Nova"/>
              </a:rPr>
              <a:t>vector </a:t>
            </a:r>
            <a:r>
              <a:rPr lang="en">
                <a:solidFill>
                  <a:schemeClr val="dk2"/>
                </a:solidFill>
                <a:latin typeface="Proxima Nova"/>
                <a:ea typeface="Proxima Nova"/>
                <a:cs typeface="Proxima Nova"/>
                <a:sym typeface="Proxima Nova"/>
              </a:rPr>
              <a:t>de </a:t>
            </a:r>
            <a:r>
              <a:rPr lang="en" b="1">
                <a:solidFill>
                  <a:schemeClr val="dk2"/>
                </a:solidFill>
                <a:latin typeface="Proxima Nova"/>
                <a:ea typeface="Proxima Nova"/>
                <a:cs typeface="Proxima Nova"/>
                <a:sym typeface="Proxima Nova"/>
              </a:rPr>
              <a:t>struct {int i, j}</a:t>
            </a:r>
            <a:r>
              <a:rPr lang="en">
                <a:solidFill>
                  <a:schemeClr val="dk2"/>
                </a:solidFill>
                <a:latin typeface="Proxima Nova"/>
                <a:ea typeface="Proxima Nova"/>
                <a:cs typeface="Proxima Nova"/>
                <a:sym typeface="Proxima Nova"/>
              </a:rPr>
              <a:t>. </a:t>
            </a: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a:p>
        </p:txBody>
      </p:sp>
      <p:sp>
        <p:nvSpPr>
          <p:cNvPr id="157" name="Google Shape;157;p25"/>
          <p:cNvSpPr/>
          <p:nvPr/>
        </p:nvSpPr>
        <p:spPr>
          <a:xfrm>
            <a:off x="91850" y="492000"/>
            <a:ext cx="2948700" cy="45138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1700" b="1" u="sng">
                <a:solidFill>
                  <a:schemeClr val="dk2"/>
                </a:solidFill>
                <a:latin typeface="Proxima Nova"/>
                <a:ea typeface="Proxima Nova"/>
                <a:cs typeface="Proxima Nova"/>
                <a:sym typeface="Proxima Nova"/>
              </a:rPr>
              <a:t>Matricea de Adiacență</a:t>
            </a:r>
            <a:r>
              <a:rPr lang="en">
                <a:solidFill>
                  <a:schemeClr val="dk2"/>
                </a:solidFill>
                <a:latin typeface="Proxima Nova"/>
                <a:ea typeface="Proxima Nova"/>
                <a:cs typeface="Proxima Nova"/>
                <a:sym typeface="Proxima Nova"/>
              </a:rPr>
              <a:t>:</a:t>
            </a: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Matricea de adiacență conține </a:t>
            </a:r>
            <a:r>
              <a:rPr lang="en" i="1">
                <a:solidFill>
                  <a:schemeClr val="dk2"/>
                </a:solidFill>
                <a:latin typeface="Proxima Nova"/>
                <a:ea typeface="Proxima Nova"/>
                <a:cs typeface="Proxima Nova"/>
                <a:sym typeface="Proxima Nova"/>
              </a:rPr>
              <a:t>n</a:t>
            </a:r>
            <a:r>
              <a:rPr lang="en">
                <a:solidFill>
                  <a:schemeClr val="dk2"/>
                </a:solidFill>
                <a:latin typeface="Proxima Nova"/>
                <a:ea typeface="Proxima Nova"/>
                <a:cs typeface="Proxima Nova"/>
                <a:sym typeface="Proxima Nova"/>
              </a:rPr>
              <a:t> linii și </a:t>
            </a:r>
            <a:r>
              <a:rPr lang="en" i="1">
                <a:solidFill>
                  <a:schemeClr val="dk2"/>
                </a:solidFill>
                <a:latin typeface="Proxima Nova"/>
                <a:ea typeface="Proxima Nova"/>
                <a:cs typeface="Proxima Nova"/>
                <a:sym typeface="Proxima Nova"/>
              </a:rPr>
              <a:t>n</a:t>
            </a:r>
            <a:r>
              <a:rPr lang="en">
                <a:solidFill>
                  <a:schemeClr val="dk2"/>
                </a:solidFill>
                <a:latin typeface="Proxima Nova"/>
                <a:ea typeface="Proxima Nova"/>
                <a:cs typeface="Proxima Nova"/>
                <a:sym typeface="Proxima Nova"/>
              </a:rPr>
              <a:t> coloane, fiind formată numai din {0, 1}, astfel: </a:t>
            </a: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1500" b="1">
                <a:solidFill>
                  <a:schemeClr val="dk2"/>
                </a:solidFill>
                <a:latin typeface="Proxima Nova"/>
                <a:ea typeface="Proxima Nova"/>
                <a:cs typeface="Proxima Nova"/>
                <a:sym typeface="Proxima Nova"/>
              </a:rPr>
              <a:t>A[i][j] = 1, dacă există arcul (i, j)</a:t>
            </a:r>
            <a:endParaRPr sz="1500" b="1">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1500" b="1">
                <a:solidFill>
                  <a:schemeClr val="dk2"/>
                </a:solidFill>
                <a:latin typeface="Proxima Nova"/>
                <a:ea typeface="Proxima Nova"/>
                <a:cs typeface="Proxima Nova"/>
                <a:sym typeface="Proxima Nova"/>
              </a:rPr>
              <a:t>          0, dacă nu există (i, j)</a:t>
            </a:r>
            <a:endParaRPr sz="1500" b="1">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Ex:</a:t>
            </a: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 </a:t>
            </a:r>
            <a:r>
              <a:rPr lang="en">
                <a:solidFill>
                  <a:srgbClr val="333333"/>
                </a:solidFill>
                <a:highlight>
                  <a:srgbClr val="F5F5F5"/>
                </a:highlight>
                <a:latin typeface="Courier New"/>
                <a:ea typeface="Courier New"/>
                <a:cs typeface="Courier New"/>
                <a:sym typeface="Courier New"/>
              </a:rPr>
              <a:t>0 0 0 0 0 1</a:t>
            </a:r>
            <a:endParaRPr>
              <a:solidFill>
                <a:srgbClr val="333333"/>
              </a:solidFill>
              <a:highlight>
                <a:srgbClr val="F5F5F5"/>
              </a:highlight>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en">
                <a:solidFill>
                  <a:srgbClr val="333333"/>
                </a:solidFill>
                <a:highlight>
                  <a:srgbClr val="F5F5F5"/>
                </a:highlight>
                <a:latin typeface="Courier New"/>
                <a:ea typeface="Courier New"/>
                <a:cs typeface="Courier New"/>
                <a:sym typeface="Courier New"/>
              </a:rPr>
              <a:t>1 0 0 1 0 0</a:t>
            </a:r>
            <a:endParaRPr>
              <a:solidFill>
                <a:srgbClr val="333333"/>
              </a:solidFill>
              <a:highlight>
                <a:srgbClr val="F5F5F5"/>
              </a:highlight>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en">
                <a:solidFill>
                  <a:srgbClr val="333333"/>
                </a:solidFill>
                <a:highlight>
                  <a:srgbClr val="F5F5F5"/>
                </a:highlight>
                <a:latin typeface="Courier New"/>
                <a:ea typeface="Courier New"/>
                <a:cs typeface="Courier New"/>
                <a:sym typeface="Courier New"/>
              </a:rPr>
              <a:t>0 1 0 0 0 0</a:t>
            </a:r>
            <a:endParaRPr>
              <a:solidFill>
                <a:srgbClr val="333333"/>
              </a:solidFill>
              <a:highlight>
                <a:srgbClr val="F5F5F5"/>
              </a:highlight>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en">
                <a:solidFill>
                  <a:srgbClr val="333333"/>
                </a:solidFill>
                <a:highlight>
                  <a:srgbClr val="F5F5F5"/>
                </a:highlight>
                <a:latin typeface="Courier New"/>
                <a:ea typeface="Courier New"/>
                <a:cs typeface="Courier New"/>
                <a:sym typeface="Courier New"/>
              </a:rPr>
              <a:t>0 1 0 0 0 0</a:t>
            </a:r>
            <a:endParaRPr>
              <a:solidFill>
                <a:srgbClr val="333333"/>
              </a:solidFill>
              <a:highlight>
                <a:srgbClr val="F5F5F5"/>
              </a:highlight>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en">
                <a:solidFill>
                  <a:srgbClr val="333333"/>
                </a:solidFill>
                <a:highlight>
                  <a:srgbClr val="F5F5F5"/>
                </a:highlight>
                <a:latin typeface="Courier New"/>
                <a:ea typeface="Courier New"/>
                <a:cs typeface="Courier New"/>
                <a:sym typeface="Courier New"/>
              </a:rPr>
              <a:t>0 0 0 1 0 0</a:t>
            </a:r>
            <a:endParaRPr>
              <a:solidFill>
                <a:srgbClr val="333333"/>
              </a:solidFill>
              <a:highlight>
                <a:srgbClr val="F5F5F5"/>
              </a:highlight>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en">
                <a:solidFill>
                  <a:srgbClr val="333333"/>
                </a:solidFill>
                <a:highlight>
                  <a:srgbClr val="F5F5F5"/>
                </a:highlight>
                <a:latin typeface="Courier New"/>
                <a:ea typeface="Courier New"/>
                <a:cs typeface="Courier New"/>
                <a:sym typeface="Courier New"/>
              </a:rPr>
              <a:t>1 1 0 1 0 0</a:t>
            </a:r>
            <a:endParaRPr>
              <a:solidFill>
                <a:srgbClr val="333333"/>
              </a:solidFill>
              <a:highlight>
                <a:srgbClr val="F5F5F5"/>
              </a:highlight>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În </a:t>
            </a:r>
            <a:r>
              <a:rPr lang="en" i="1">
                <a:solidFill>
                  <a:schemeClr val="dk2"/>
                </a:solidFill>
                <a:latin typeface="Proxima Nova"/>
                <a:ea typeface="Proxima Nova"/>
                <a:cs typeface="Proxima Nova"/>
                <a:sym typeface="Proxima Nova"/>
              </a:rPr>
              <a:t>calculator</a:t>
            </a:r>
            <a:r>
              <a:rPr lang="en">
                <a:solidFill>
                  <a:schemeClr val="dk2"/>
                </a:solidFill>
                <a:latin typeface="Proxima Nova"/>
                <a:ea typeface="Proxima Nova"/>
                <a:cs typeface="Proxima Nova"/>
                <a:sym typeface="Proxima Nova"/>
              </a:rPr>
              <a:t>, putem reprezenta matricea de adiacență folosind o </a:t>
            </a:r>
            <a:r>
              <a:rPr lang="en" b="1">
                <a:solidFill>
                  <a:schemeClr val="dk2"/>
                </a:solidFill>
                <a:latin typeface="Proxima Nova"/>
                <a:ea typeface="Proxima Nova"/>
                <a:cs typeface="Proxima Nova"/>
                <a:sym typeface="Proxima Nova"/>
              </a:rPr>
              <a:t>matrice</a:t>
            </a:r>
            <a:r>
              <a:rPr lang="en">
                <a:solidFill>
                  <a:schemeClr val="dk2"/>
                </a:solidFill>
                <a:latin typeface="Proxima Nova"/>
                <a:ea typeface="Proxima Nova"/>
                <a:cs typeface="Proxima Nova"/>
                <a:sym typeface="Proxima Nova"/>
              </a:rPr>
              <a:t>: </a:t>
            </a:r>
            <a:r>
              <a:rPr lang="en" b="1">
                <a:solidFill>
                  <a:schemeClr val="dk2"/>
                </a:solidFill>
                <a:latin typeface="Proxima Nova"/>
                <a:ea typeface="Proxima Nova"/>
                <a:cs typeface="Proxima Nova"/>
                <a:sym typeface="Proxima Nova"/>
              </a:rPr>
              <a:t>int A[10][10]</a:t>
            </a:r>
            <a:r>
              <a:rPr lang="en">
                <a:solidFill>
                  <a:schemeClr val="dk2"/>
                </a:solidFill>
                <a:latin typeface="Proxima Nova"/>
                <a:ea typeface="Proxima Nova"/>
                <a:cs typeface="Proxima Nova"/>
                <a:sym typeface="Proxima Nova"/>
              </a:rPr>
              <a:t>.</a:t>
            </a:r>
            <a:endParaRPr>
              <a:solidFill>
                <a:srgbClr val="333333"/>
              </a:solidFill>
              <a:highlight>
                <a:srgbClr val="F5F5F5"/>
              </a:highlight>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a:p>
        </p:txBody>
      </p:sp>
      <p:sp>
        <p:nvSpPr>
          <p:cNvPr id="158" name="Google Shape;158;p25"/>
          <p:cNvSpPr txBox="1"/>
          <p:nvPr/>
        </p:nvSpPr>
        <p:spPr>
          <a:xfrm>
            <a:off x="505175" y="0"/>
            <a:ext cx="8387400" cy="4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800">
                <a:solidFill>
                  <a:srgbClr val="FFFFFF"/>
                </a:solidFill>
                <a:latin typeface="Proxima Nova"/>
                <a:ea typeface="Proxima Nova"/>
                <a:cs typeface="Proxima Nova"/>
                <a:sym typeface="Proxima Nova"/>
              </a:rPr>
              <a:t>Există mai multe </a:t>
            </a:r>
            <a:r>
              <a:rPr lang="en" sz="1800" b="1" u="sng">
                <a:solidFill>
                  <a:srgbClr val="FFFFFF"/>
                </a:solidFill>
                <a:latin typeface="Proxima Nova"/>
                <a:ea typeface="Proxima Nova"/>
                <a:cs typeface="Proxima Nova"/>
                <a:sym typeface="Proxima Nova"/>
              </a:rPr>
              <a:t>metode de reprezentare</a:t>
            </a:r>
            <a:r>
              <a:rPr lang="en" sz="1800">
                <a:solidFill>
                  <a:srgbClr val="FFFFFF"/>
                </a:solidFill>
                <a:latin typeface="Proxima Nova"/>
                <a:ea typeface="Proxima Nova"/>
                <a:cs typeface="Proxima Nova"/>
                <a:sym typeface="Proxima Nova"/>
              </a:rPr>
              <a:t> pe calculator a grafurilor orientate: </a:t>
            </a:r>
            <a:endParaRPr sz="1800">
              <a:solidFill>
                <a:srgbClr val="FFFFFF"/>
              </a:solidFill>
              <a:latin typeface="Proxima Nova"/>
              <a:ea typeface="Proxima Nova"/>
              <a:cs typeface="Proxima Nova"/>
              <a:sym typeface="Proxima Nova"/>
            </a:endParaRPr>
          </a:p>
        </p:txBody>
      </p:sp>
      <p:pic>
        <p:nvPicPr>
          <p:cNvPr id="159" name="Google Shape;159;p25"/>
          <p:cNvPicPr preferRelativeResize="0"/>
          <p:nvPr/>
        </p:nvPicPr>
        <p:blipFill rotWithShape="1">
          <a:blip r:embed="rId3">
            <a:alphaModFix/>
          </a:blip>
          <a:srcRect/>
          <a:stretch/>
        </p:blipFill>
        <p:spPr>
          <a:xfrm>
            <a:off x="-3" y="364250"/>
            <a:ext cx="492105" cy="492125"/>
          </a:xfrm>
          <a:prstGeom prst="rect">
            <a:avLst/>
          </a:prstGeom>
          <a:noFill/>
          <a:ln>
            <a:noFill/>
          </a:ln>
        </p:spPr>
      </p:pic>
      <p:pic>
        <p:nvPicPr>
          <p:cNvPr id="160" name="Google Shape;160;p25"/>
          <p:cNvPicPr preferRelativeResize="0"/>
          <p:nvPr/>
        </p:nvPicPr>
        <p:blipFill rotWithShape="1">
          <a:blip r:embed="rId4">
            <a:alphaModFix/>
          </a:blip>
          <a:srcRect/>
          <a:stretch/>
        </p:blipFill>
        <p:spPr>
          <a:xfrm>
            <a:off x="3134888" y="364263"/>
            <a:ext cx="492100" cy="492100"/>
          </a:xfrm>
          <a:prstGeom prst="rect">
            <a:avLst/>
          </a:prstGeom>
          <a:noFill/>
          <a:ln>
            <a:noFill/>
          </a:ln>
        </p:spPr>
      </p:pic>
      <p:pic>
        <p:nvPicPr>
          <p:cNvPr id="161" name="Google Shape;161;p25"/>
          <p:cNvPicPr preferRelativeResize="0"/>
          <p:nvPr/>
        </p:nvPicPr>
        <p:blipFill>
          <a:blip r:embed="rId5">
            <a:alphaModFix/>
          </a:blip>
          <a:stretch>
            <a:fillRect/>
          </a:stretch>
        </p:blipFill>
        <p:spPr>
          <a:xfrm>
            <a:off x="5800998" y="364263"/>
            <a:ext cx="492100" cy="492100"/>
          </a:xfrm>
          <a:prstGeom prst="rect">
            <a:avLst/>
          </a:prstGeom>
          <a:noFill/>
          <a:ln>
            <a:noFill/>
          </a:ln>
        </p:spPr>
      </p:pic>
      <p:sp>
        <p:nvSpPr>
          <p:cNvPr id="162" name="Google Shape;162;p25">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5"/>
          <p:cNvPicPr preferRelativeResize="0"/>
          <p:nvPr/>
        </p:nvPicPr>
        <p:blipFill>
          <a:blip r:embed="rId7">
            <a:alphaModFix/>
          </a:blip>
          <a:stretch>
            <a:fillRect/>
          </a:stretch>
        </p:blipFill>
        <p:spPr>
          <a:xfrm>
            <a:off x="3737413" y="3287975"/>
            <a:ext cx="1670425" cy="1855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67"/>
        <p:cNvGrpSpPr/>
        <p:nvPr/>
      </p:nvGrpSpPr>
      <p:grpSpPr>
        <a:xfrm>
          <a:off x="0" y="0"/>
          <a:ext cx="0" cy="0"/>
          <a:chOff x="0" y="0"/>
          <a:chExt cx="0" cy="0"/>
        </a:xfrm>
      </p:grpSpPr>
      <p:sp>
        <p:nvSpPr>
          <p:cNvPr id="168" name="Google Shape;168;p26"/>
          <p:cNvSpPr/>
          <p:nvPr/>
        </p:nvSpPr>
        <p:spPr>
          <a:xfrm>
            <a:off x="6104700" y="492000"/>
            <a:ext cx="2902800" cy="45750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u="sng">
                <a:solidFill>
                  <a:schemeClr val="dk2"/>
                </a:solidFill>
                <a:latin typeface="Proxima Nova"/>
                <a:ea typeface="Proxima Nova"/>
                <a:cs typeface="Proxima Nova"/>
                <a:sym typeface="Proxima Nova"/>
              </a:rPr>
              <a:t>Graf Parțial:</a:t>
            </a:r>
            <a:endParaRPr sz="3000" b="1" u="sng">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Graful Parțial are </a:t>
            </a:r>
            <a:r>
              <a:rPr lang="en" b="1" i="1">
                <a:solidFill>
                  <a:schemeClr val="dk2"/>
                </a:solidFill>
                <a:latin typeface="Proxima Nova"/>
                <a:ea typeface="Proxima Nova"/>
                <a:cs typeface="Proxima Nova"/>
                <a:sym typeface="Proxima Nova"/>
              </a:rPr>
              <a:t>același număr de noduri</a:t>
            </a:r>
            <a:r>
              <a:rPr lang="en">
                <a:solidFill>
                  <a:schemeClr val="dk2"/>
                </a:solidFill>
                <a:latin typeface="Proxima Nova"/>
                <a:ea typeface="Proxima Nova"/>
                <a:cs typeface="Proxima Nova"/>
                <a:sym typeface="Proxima Nova"/>
              </a:rPr>
              <a:t> precum graful inițial, dar un </a:t>
            </a:r>
            <a:r>
              <a:rPr lang="en" b="1" i="1">
                <a:solidFill>
                  <a:schemeClr val="dk2"/>
                </a:solidFill>
                <a:latin typeface="Proxima Nova"/>
                <a:ea typeface="Proxima Nova"/>
                <a:cs typeface="Proxima Nova"/>
                <a:sym typeface="Proxima Nova"/>
              </a:rPr>
              <a:t>număr diferit de arce</a:t>
            </a:r>
            <a:r>
              <a:rPr lang="en">
                <a:solidFill>
                  <a:schemeClr val="dk2"/>
                </a:solidFill>
                <a:latin typeface="Proxima Nova"/>
                <a:ea typeface="Proxima Nova"/>
                <a:cs typeface="Proxima Nova"/>
                <a:sym typeface="Proxima Nova"/>
              </a:rPr>
              <a:t>.</a:t>
            </a: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lnSpc>
                <a:spcPct val="115000"/>
              </a:lnSpc>
              <a:spcBef>
                <a:spcPts val="160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l" rtl="0">
              <a:lnSpc>
                <a:spcPct val="115000"/>
              </a:lnSpc>
              <a:spcBef>
                <a:spcPts val="1600"/>
              </a:spcBef>
              <a:spcAft>
                <a:spcPts val="1600"/>
              </a:spcAft>
              <a:buClr>
                <a:schemeClr val="dk1"/>
              </a:buClr>
              <a:buSzPts val="1100"/>
              <a:buFont typeface="Arial"/>
              <a:buNone/>
            </a:pPr>
            <a:endParaRPr>
              <a:solidFill>
                <a:schemeClr val="dk2"/>
              </a:solidFill>
              <a:latin typeface="Proxima Nova"/>
              <a:ea typeface="Proxima Nova"/>
              <a:cs typeface="Proxima Nova"/>
              <a:sym typeface="Proxima Nova"/>
            </a:endParaRPr>
          </a:p>
        </p:txBody>
      </p:sp>
      <p:sp>
        <p:nvSpPr>
          <p:cNvPr id="169" name="Google Shape;169;p26"/>
          <p:cNvSpPr/>
          <p:nvPr/>
        </p:nvSpPr>
        <p:spPr>
          <a:xfrm>
            <a:off x="3353350" y="492000"/>
            <a:ext cx="2524200" cy="45750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u="sng">
                <a:solidFill>
                  <a:schemeClr val="dk2"/>
                </a:solidFill>
                <a:latin typeface="Proxima Nova"/>
                <a:ea typeface="Proxima Nova"/>
                <a:cs typeface="Proxima Nova"/>
                <a:sym typeface="Proxima Nova"/>
              </a:rPr>
              <a:t>Graf Inițial:</a:t>
            </a:r>
            <a:endParaRPr sz="3000" b="1" u="sng">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a:p>
        </p:txBody>
      </p:sp>
      <p:sp>
        <p:nvSpPr>
          <p:cNvPr id="170" name="Google Shape;170;p26"/>
          <p:cNvSpPr/>
          <p:nvPr/>
        </p:nvSpPr>
        <p:spPr>
          <a:xfrm>
            <a:off x="137775" y="492000"/>
            <a:ext cx="2902800" cy="45750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3000" b="1" u="sng">
                <a:solidFill>
                  <a:schemeClr val="dk2"/>
                </a:solidFill>
                <a:latin typeface="Proxima Nova"/>
                <a:ea typeface="Proxima Nova"/>
                <a:cs typeface="Proxima Nova"/>
                <a:sym typeface="Proxima Nova"/>
              </a:rPr>
              <a:t>Subgraf:</a:t>
            </a:r>
            <a:endParaRPr sz="3000" b="1" u="sng">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Un subgraf se obține din graful inițial ștergând anumite noduri și toate arcele incidente cu respectivele noduri.</a:t>
            </a: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a:p>
        </p:txBody>
      </p:sp>
      <p:sp>
        <p:nvSpPr>
          <p:cNvPr id="171" name="Google Shape;171;p26"/>
          <p:cNvSpPr txBox="1"/>
          <p:nvPr/>
        </p:nvSpPr>
        <p:spPr>
          <a:xfrm>
            <a:off x="664800" y="0"/>
            <a:ext cx="7814400" cy="4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800">
                <a:solidFill>
                  <a:srgbClr val="FFFFFF"/>
                </a:solidFill>
                <a:latin typeface="Proxima Nova"/>
                <a:ea typeface="Proxima Nova"/>
                <a:cs typeface="Proxima Nova"/>
                <a:sym typeface="Proxima Nova"/>
              </a:rPr>
              <a:t>                                                </a:t>
            </a:r>
            <a:r>
              <a:rPr lang="en" sz="2000">
                <a:solidFill>
                  <a:srgbClr val="FFFFFF"/>
                </a:solidFill>
                <a:latin typeface="Proxima Nova"/>
                <a:ea typeface="Proxima Nova"/>
                <a:cs typeface="Proxima Nova"/>
                <a:sym typeface="Proxima Nova"/>
              </a:rPr>
              <a:t> </a:t>
            </a:r>
            <a:r>
              <a:rPr lang="en" sz="2000" u="sng">
                <a:solidFill>
                  <a:srgbClr val="FFFFFF"/>
                </a:solidFill>
                <a:latin typeface="Proxima Nova"/>
                <a:ea typeface="Proxima Nova"/>
                <a:cs typeface="Proxima Nova"/>
                <a:sym typeface="Proxima Nova"/>
              </a:rPr>
              <a:t>Să Ne Reamintim:</a:t>
            </a:r>
            <a:endParaRPr sz="2000" u="sng">
              <a:solidFill>
                <a:srgbClr val="FFFFFF"/>
              </a:solidFill>
              <a:latin typeface="Proxima Nova"/>
              <a:ea typeface="Proxima Nova"/>
              <a:cs typeface="Proxima Nova"/>
              <a:sym typeface="Proxima Nova"/>
            </a:endParaRPr>
          </a:p>
        </p:txBody>
      </p:sp>
      <p:pic>
        <p:nvPicPr>
          <p:cNvPr id="172" name="Google Shape;172;p26"/>
          <p:cNvPicPr preferRelativeResize="0"/>
          <p:nvPr/>
        </p:nvPicPr>
        <p:blipFill rotWithShape="1">
          <a:blip r:embed="rId3">
            <a:alphaModFix/>
          </a:blip>
          <a:srcRect/>
          <a:stretch/>
        </p:blipFill>
        <p:spPr>
          <a:xfrm>
            <a:off x="-3" y="338925"/>
            <a:ext cx="492105" cy="492125"/>
          </a:xfrm>
          <a:prstGeom prst="rect">
            <a:avLst/>
          </a:prstGeom>
          <a:noFill/>
          <a:ln>
            <a:noFill/>
          </a:ln>
        </p:spPr>
      </p:pic>
      <p:pic>
        <p:nvPicPr>
          <p:cNvPr id="173" name="Google Shape;173;p26"/>
          <p:cNvPicPr preferRelativeResize="0"/>
          <p:nvPr/>
        </p:nvPicPr>
        <p:blipFill rotWithShape="1">
          <a:blip r:embed="rId4">
            <a:alphaModFix/>
          </a:blip>
          <a:srcRect/>
          <a:stretch/>
        </p:blipFill>
        <p:spPr>
          <a:xfrm>
            <a:off x="3150188" y="338938"/>
            <a:ext cx="492100" cy="492100"/>
          </a:xfrm>
          <a:prstGeom prst="rect">
            <a:avLst/>
          </a:prstGeom>
          <a:noFill/>
          <a:ln>
            <a:noFill/>
          </a:ln>
        </p:spPr>
      </p:pic>
      <p:pic>
        <p:nvPicPr>
          <p:cNvPr id="174" name="Google Shape;174;p26"/>
          <p:cNvPicPr preferRelativeResize="0"/>
          <p:nvPr/>
        </p:nvPicPr>
        <p:blipFill>
          <a:blip r:embed="rId5">
            <a:alphaModFix/>
          </a:blip>
          <a:stretch>
            <a:fillRect/>
          </a:stretch>
        </p:blipFill>
        <p:spPr>
          <a:xfrm>
            <a:off x="5969348" y="338938"/>
            <a:ext cx="492100" cy="492100"/>
          </a:xfrm>
          <a:prstGeom prst="rect">
            <a:avLst/>
          </a:prstGeom>
          <a:noFill/>
          <a:ln>
            <a:noFill/>
          </a:ln>
        </p:spPr>
      </p:pic>
      <p:sp>
        <p:nvSpPr>
          <p:cNvPr id="175" name="Google Shape;175;p26">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26"/>
          <p:cNvPicPr preferRelativeResize="0"/>
          <p:nvPr/>
        </p:nvPicPr>
        <p:blipFill>
          <a:blip r:embed="rId7">
            <a:alphaModFix/>
          </a:blip>
          <a:stretch>
            <a:fillRect/>
          </a:stretch>
        </p:blipFill>
        <p:spPr>
          <a:xfrm>
            <a:off x="3441300" y="1821525"/>
            <a:ext cx="2348300" cy="2709625"/>
          </a:xfrm>
          <a:prstGeom prst="rect">
            <a:avLst/>
          </a:prstGeom>
          <a:noFill/>
          <a:ln>
            <a:noFill/>
          </a:ln>
        </p:spPr>
      </p:pic>
      <p:pic>
        <p:nvPicPr>
          <p:cNvPr id="177" name="Google Shape;177;p26"/>
          <p:cNvPicPr preferRelativeResize="0"/>
          <p:nvPr/>
        </p:nvPicPr>
        <p:blipFill>
          <a:blip r:embed="rId8">
            <a:alphaModFix/>
          </a:blip>
          <a:stretch>
            <a:fillRect/>
          </a:stretch>
        </p:blipFill>
        <p:spPr>
          <a:xfrm>
            <a:off x="6293996" y="2157662"/>
            <a:ext cx="2524200" cy="2842263"/>
          </a:xfrm>
          <a:prstGeom prst="rect">
            <a:avLst/>
          </a:prstGeom>
          <a:noFill/>
          <a:ln>
            <a:noFill/>
          </a:ln>
        </p:spPr>
      </p:pic>
      <p:pic>
        <p:nvPicPr>
          <p:cNvPr id="178" name="Google Shape;178;p26"/>
          <p:cNvPicPr preferRelativeResize="0"/>
          <p:nvPr/>
        </p:nvPicPr>
        <p:blipFill>
          <a:blip r:embed="rId9">
            <a:alphaModFix/>
          </a:blip>
          <a:stretch>
            <a:fillRect/>
          </a:stretch>
        </p:blipFill>
        <p:spPr>
          <a:xfrm>
            <a:off x="415025" y="2238725"/>
            <a:ext cx="2348300" cy="2680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6216190" y="69625"/>
            <a:ext cx="3625094" cy="5143500"/>
          </a:xfrm>
          <a:prstGeom prst="rect">
            <a:avLst/>
          </a:prstGeom>
          <a:noFill/>
          <a:ln>
            <a:noFill/>
          </a:ln>
        </p:spPr>
      </p:pic>
      <p:sp>
        <p:nvSpPr>
          <p:cNvPr id="184" name="Google Shape;184;p27"/>
          <p:cNvSpPr txBox="1"/>
          <p:nvPr/>
        </p:nvSpPr>
        <p:spPr>
          <a:xfrm>
            <a:off x="500250" y="892825"/>
            <a:ext cx="5213700" cy="25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FFFFFF"/>
                </a:solidFill>
                <a:latin typeface="Proxima Nova Semibold"/>
                <a:ea typeface="Proxima Nova Semibold"/>
                <a:cs typeface="Proxima Nova Semibold"/>
                <a:sym typeface="Proxima Nova Semibold"/>
              </a:rPr>
              <a:t>Timpul pentru o scurtă competiție Kahoot :) !</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en" sz="3600">
                <a:solidFill>
                  <a:srgbClr val="FFFFFF"/>
                </a:solidFill>
                <a:latin typeface="Proxima Nova Semibold"/>
                <a:ea typeface="Proxima Nova Semibold"/>
                <a:cs typeface="Proxima Nova Semibold"/>
                <a:sym typeface="Proxima Nova Semibold"/>
              </a:rPr>
              <a:t>Vă rog să intrați pe telefon ca să puteți juca.</a:t>
            </a:r>
            <a:endParaRPr sz="3600">
              <a:solidFill>
                <a:srgbClr val="FFFFFF"/>
              </a:solidFill>
              <a:latin typeface="Proxima Nova Semibold"/>
              <a:ea typeface="Proxima Nova Semibold"/>
              <a:cs typeface="Proxima Nova Semibold"/>
              <a:sym typeface="Proxima Nova Semibold"/>
            </a:endParaRPr>
          </a:p>
        </p:txBody>
      </p:sp>
      <p:sp>
        <p:nvSpPr>
          <p:cNvPr id="185" name="Google Shape;185;p27">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txBox="1"/>
          <p:nvPr/>
        </p:nvSpPr>
        <p:spPr>
          <a:xfrm>
            <a:off x="0" y="4578300"/>
            <a:ext cx="73356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Link Kahoot pentru profesor: https://create.kahoot.it/share/grafuri-orientate/20243094-0a77-42d7-8a66-1e3b878ceac5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90"/>
        <p:cNvGrpSpPr/>
        <p:nvPr/>
      </p:nvGrpSpPr>
      <p:grpSpPr>
        <a:xfrm>
          <a:off x="0" y="0"/>
          <a:ext cx="0" cy="0"/>
          <a:chOff x="0" y="0"/>
          <a:chExt cx="0" cy="0"/>
        </a:xfrm>
      </p:grpSpPr>
      <p:sp>
        <p:nvSpPr>
          <p:cNvPr id="191" name="Google Shape;191;p28"/>
          <p:cNvSpPr/>
          <p:nvPr/>
        </p:nvSpPr>
        <p:spPr>
          <a:xfrm>
            <a:off x="4812450" y="540750"/>
            <a:ext cx="4186800" cy="4526100"/>
          </a:xfrm>
          <a:prstGeom prst="roundRect">
            <a:avLst>
              <a:gd name="adj" fmla="val 838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b="1" u="sng"/>
              <a:t>Graf Eulerian</a:t>
            </a:r>
            <a:r>
              <a:rPr lang="en"/>
              <a:t>:</a:t>
            </a:r>
            <a:endParaRPr/>
          </a:p>
          <a:p>
            <a:pPr marL="0" lvl="0" indent="0" algn="just" rtl="0">
              <a:lnSpc>
                <a:spcPct val="115000"/>
              </a:lnSpc>
              <a:spcBef>
                <a:spcPts val="0"/>
              </a:spcBef>
              <a:spcAft>
                <a:spcPts val="0"/>
              </a:spcAft>
              <a:buClr>
                <a:schemeClr val="dk1"/>
              </a:buClr>
              <a:buSzPts val="1100"/>
              <a:buFont typeface="Arial"/>
              <a:buNone/>
            </a:pPr>
            <a:r>
              <a:rPr lang="en" sz="1150">
                <a:solidFill>
                  <a:srgbClr val="333333"/>
                </a:solidFill>
                <a:highlight>
                  <a:srgbClr val="FFFFFF"/>
                </a:highlight>
              </a:rPr>
              <a:t>Un drum care conține toate arcele grafului se numește </a:t>
            </a:r>
            <a:r>
              <a:rPr lang="en" sz="1150" b="1">
                <a:solidFill>
                  <a:srgbClr val="333333"/>
                </a:solidFill>
                <a:highlight>
                  <a:srgbClr val="FFFFFF"/>
                </a:highlight>
              </a:rPr>
              <a:t>drum eulerian</a:t>
            </a:r>
            <a:r>
              <a:rPr lang="en" sz="1150">
                <a:solidFill>
                  <a:srgbClr val="333333"/>
                </a:solidFill>
                <a:highlight>
                  <a:srgbClr val="FFFFFF"/>
                </a:highlight>
              </a:rPr>
              <a:t>.</a:t>
            </a:r>
            <a:endParaRPr sz="1150">
              <a:solidFill>
                <a:srgbClr val="333333"/>
              </a:solidFill>
              <a:highlight>
                <a:srgbClr val="FFFFFF"/>
              </a:highlight>
            </a:endParaRPr>
          </a:p>
          <a:p>
            <a:pPr marL="0" lvl="0" indent="0" algn="just" rtl="0">
              <a:lnSpc>
                <a:spcPct val="115000"/>
              </a:lnSpc>
              <a:spcBef>
                <a:spcPts val="1200"/>
              </a:spcBef>
              <a:spcAft>
                <a:spcPts val="0"/>
              </a:spcAft>
              <a:buClr>
                <a:schemeClr val="dk1"/>
              </a:buClr>
              <a:buSzPts val="1100"/>
              <a:buFont typeface="Arial"/>
              <a:buNone/>
            </a:pPr>
            <a:r>
              <a:rPr lang="en" sz="1150">
                <a:solidFill>
                  <a:srgbClr val="333333"/>
                </a:solidFill>
                <a:highlight>
                  <a:srgbClr val="FFFFFF"/>
                </a:highlight>
              </a:rPr>
              <a:t>Un circuit care conține toate arcele grafului se numește </a:t>
            </a:r>
            <a:r>
              <a:rPr lang="en" sz="1150" b="1">
                <a:solidFill>
                  <a:srgbClr val="333333"/>
                </a:solidFill>
                <a:highlight>
                  <a:srgbClr val="FFFFFF"/>
                </a:highlight>
              </a:rPr>
              <a:t>circuit eulerian</a:t>
            </a:r>
            <a:r>
              <a:rPr lang="en" sz="1150">
                <a:solidFill>
                  <a:srgbClr val="333333"/>
                </a:solidFill>
                <a:highlight>
                  <a:srgbClr val="FFFFFF"/>
                </a:highlight>
              </a:rPr>
              <a:t>.</a:t>
            </a:r>
            <a:endParaRPr sz="1150">
              <a:solidFill>
                <a:srgbClr val="333333"/>
              </a:solidFill>
              <a:highlight>
                <a:srgbClr val="FFFFFF"/>
              </a:highlight>
            </a:endParaRPr>
          </a:p>
          <a:p>
            <a:pPr marL="0" lvl="0" indent="0" algn="just" rtl="0">
              <a:lnSpc>
                <a:spcPct val="115000"/>
              </a:lnSpc>
              <a:spcBef>
                <a:spcPts val="1200"/>
              </a:spcBef>
              <a:spcAft>
                <a:spcPts val="0"/>
              </a:spcAft>
              <a:buNone/>
            </a:pPr>
            <a:r>
              <a:rPr lang="en" sz="1150">
                <a:solidFill>
                  <a:srgbClr val="333333"/>
                </a:solidFill>
                <a:highlight>
                  <a:srgbClr val="FFFFFF"/>
                </a:highlight>
              </a:rPr>
              <a:t>Un graf care conține un circuit eulerian se numește </a:t>
            </a:r>
            <a:r>
              <a:rPr lang="en" sz="1150" b="1">
                <a:solidFill>
                  <a:srgbClr val="333333"/>
                </a:solidFill>
                <a:highlight>
                  <a:srgbClr val="FFFFFF"/>
                </a:highlight>
              </a:rPr>
              <a:t>graf eulerian</a:t>
            </a:r>
            <a:r>
              <a:rPr lang="en" sz="1150">
                <a:solidFill>
                  <a:srgbClr val="333333"/>
                </a:solidFill>
                <a:highlight>
                  <a:srgbClr val="FFFFFF"/>
                </a:highlight>
              </a:rPr>
              <a:t>.</a:t>
            </a:r>
            <a:endParaRPr sz="1150">
              <a:solidFill>
                <a:srgbClr val="333333"/>
              </a:solidFill>
              <a:highlight>
                <a:srgbClr val="FFFFFF"/>
              </a:highlight>
            </a:endParaRPr>
          </a:p>
          <a:p>
            <a:pPr marL="0" lvl="0" indent="0" algn="just" rtl="0">
              <a:lnSpc>
                <a:spcPct val="115000"/>
              </a:lnSpc>
              <a:spcBef>
                <a:spcPts val="1200"/>
              </a:spcBef>
              <a:spcAft>
                <a:spcPts val="0"/>
              </a:spcAft>
              <a:buNone/>
            </a:pPr>
            <a:endParaRPr sz="1150">
              <a:solidFill>
                <a:srgbClr val="333333"/>
              </a:solidFill>
              <a:highlight>
                <a:srgbClr val="FFFFFF"/>
              </a:highlight>
            </a:endParaRPr>
          </a:p>
          <a:p>
            <a:pPr marL="0" lvl="0" indent="0" algn="just" rtl="0">
              <a:lnSpc>
                <a:spcPct val="115000"/>
              </a:lnSpc>
              <a:spcBef>
                <a:spcPts val="1200"/>
              </a:spcBef>
              <a:spcAft>
                <a:spcPts val="0"/>
              </a:spcAft>
              <a:buNone/>
            </a:pPr>
            <a:endParaRPr sz="1150">
              <a:solidFill>
                <a:srgbClr val="333333"/>
              </a:solidFill>
              <a:highlight>
                <a:srgbClr val="FFFFFF"/>
              </a:highlight>
            </a:endParaRPr>
          </a:p>
          <a:p>
            <a:pPr marL="0" lvl="0" indent="0" algn="just" rtl="0">
              <a:lnSpc>
                <a:spcPct val="115000"/>
              </a:lnSpc>
              <a:spcBef>
                <a:spcPts val="1200"/>
              </a:spcBef>
              <a:spcAft>
                <a:spcPts val="0"/>
              </a:spcAft>
              <a:buNone/>
            </a:pPr>
            <a:endParaRPr sz="1150">
              <a:solidFill>
                <a:srgbClr val="333333"/>
              </a:solidFill>
              <a:highlight>
                <a:srgbClr val="FFFFFF"/>
              </a:highlight>
            </a:endParaRPr>
          </a:p>
          <a:p>
            <a:pPr marL="0" lvl="0" indent="0" algn="just" rtl="0">
              <a:lnSpc>
                <a:spcPct val="115000"/>
              </a:lnSpc>
              <a:spcBef>
                <a:spcPts val="1200"/>
              </a:spcBef>
              <a:spcAft>
                <a:spcPts val="0"/>
              </a:spcAft>
              <a:buNone/>
            </a:pPr>
            <a:endParaRPr sz="1150">
              <a:solidFill>
                <a:srgbClr val="333333"/>
              </a:solidFill>
              <a:highlight>
                <a:srgbClr val="FFFFFF"/>
              </a:highlight>
            </a:endParaRPr>
          </a:p>
          <a:p>
            <a:pPr marL="0" lvl="0" indent="0" algn="just" rtl="0">
              <a:lnSpc>
                <a:spcPct val="115000"/>
              </a:lnSpc>
              <a:spcBef>
                <a:spcPts val="1200"/>
              </a:spcBef>
              <a:spcAft>
                <a:spcPts val="0"/>
              </a:spcAft>
              <a:buNone/>
            </a:pPr>
            <a:endParaRPr sz="1150">
              <a:solidFill>
                <a:srgbClr val="333333"/>
              </a:solidFill>
              <a:highlight>
                <a:srgbClr val="FFFFFF"/>
              </a:highlight>
            </a:endParaRPr>
          </a:p>
          <a:p>
            <a:pPr marL="0" lvl="0" indent="0" algn="just" rtl="0">
              <a:lnSpc>
                <a:spcPct val="115000"/>
              </a:lnSpc>
              <a:spcBef>
                <a:spcPts val="1200"/>
              </a:spcBef>
              <a:spcAft>
                <a:spcPts val="0"/>
              </a:spcAft>
              <a:buClr>
                <a:schemeClr val="dk1"/>
              </a:buClr>
              <a:buSzPts val="1100"/>
              <a:buFont typeface="Arial"/>
              <a:buNone/>
            </a:pPr>
            <a:endParaRPr sz="1150">
              <a:solidFill>
                <a:srgbClr val="333333"/>
              </a:solidFill>
              <a:highlight>
                <a:srgbClr val="FFFFFF"/>
              </a:highlight>
            </a:endParaRPr>
          </a:p>
          <a:p>
            <a:pPr marL="0" lvl="0" indent="0" algn="l" rtl="0">
              <a:spcBef>
                <a:spcPts val="1200"/>
              </a:spcBef>
              <a:spcAft>
                <a:spcPts val="0"/>
              </a:spcAft>
              <a:buNone/>
            </a:pPr>
            <a:endParaRPr/>
          </a:p>
        </p:txBody>
      </p:sp>
      <p:sp>
        <p:nvSpPr>
          <p:cNvPr id="192" name="Google Shape;192;p28"/>
          <p:cNvSpPr/>
          <p:nvPr/>
        </p:nvSpPr>
        <p:spPr>
          <a:xfrm>
            <a:off x="122475" y="540750"/>
            <a:ext cx="4186800" cy="4526100"/>
          </a:xfrm>
          <a:prstGeom prst="roundRect">
            <a:avLst>
              <a:gd name="adj" fmla="val 838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b="1" u="sng"/>
              <a:t>Graf Hamiltonian</a:t>
            </a:r>
            <a:r>
              <a:rPr lang="en"/>
              <a:t>:</a:t>
            </a:r>
            <a:endParaRPr/>
          </a:p>
          <a:p>
            <a:pPr marL="0" lvl="0" indent="0" algn="just" rtl="0">
              <a:lnSpc>
                <a:spcPct val="115000"/>
              </a:lnSpc>
              <a:spcBef>
                <a:spcPts val="0"/>
              </a:spcBef>
              <a:spcAft>
                <a:spcPts val="0"/>
              </a:spcAft>
              <a:buClr>
                <a:schemeClr val="dk1"/>
              </a:buClr>
              <a:buSzPts val="1100"/>
              <a:buFont typeface="Arial"/>
              <a:buNone/>
            </a:pPr>
            <a:r>
              <a:rPr lang="en" sz="1150">
                <a:solidFill>
                  <a:srgbClr val="333333"/>
                </a:solidFill>
                <a:highlight>
                  <a:srgbClr val="FFFFFF"/>
                </a:highlight>
              </a:rPr>
              <a:t>Un drum elementar care conține toate nodurile grafului se numește </a:t>
            </a:r>
            <a:r>
              <a:rPr lang="en" sz="1150" b="1">
                <a:solidFill>
                  <a:srgbClr val="333333"/>
                </a:solidFill>
                <a:highlight>
                  <a:srgbClr val="FFFFFF"/>
                </a:highlight>
              </a:rPr>
              <a:t>drum hamiltonian</a:t>
            </a:r>
            <a:r>
              <a:rPr lang="en" sz="1150">
                <a:solidFill>
                  <a:srgbClr val="333333"/>
                </a:solidFill>
                <a:highlight>
                  <a:srgbClr val="FFFFFF"/>
                </a:highlight>
              </a:rPr>
              <a:t>.</a:t>
            </a:r>
            <a:endParaRPr sz="1150">
              <a:solidFill>
                <a:srgbClr val="333333"/>
              </a:solidFill>
              <a:highlight>
                <a:srgbClr val="FFFFFF"/>
              </a:highlight>
            </a:endParaRPr>
          </a:p>
          <a:p>
            <a:pPr marL="0" lvl="0" indent="0" algn="just" rtl="0">
              <a:lnSpc>
                <a:spcPct val="115000"/>
              </a:lnSpc>
              <a:spcBef>
                <a:spcPts val="1200"/>
              </a:spcBef>
              <a:spcAft>
                <a:spcPts val="0"/>
              </a:spcAft>
              <a:buClr>
                <a:schemeClr val="dk1"/>
              </a:buClr>
              <a:buSzPts val="1100"/>
              <a:buFont typeface="Arial"/>
              <a:buNone/>
            </a:pPr>
            <a:r>
              <a:rPr lang="en" sz="1150">
                <a:solidFill>
                  <a:srgbClr val="333333"/>
                </a:solidFill>
                <a:highlight>
                  <a:srgbClr val="FFFFFF"/>
                </a:highlight>
              </a:rPr>
              <a:t>Un circuit elementar care conține toate nodurile grafului se numește </a:t>
            </a:r>
            <a:r>
              <a:rPr lang="en" sz="1150" b="1">
                <a:solidFill>
                  <a:srgbClr val="333333"/>
                </a:solidFill>
                <a:highlight>
                  <a:srgbClr val="FFFFFF"/>
                </a:highlight>
              </a:rPr>
              <a:t>circuit hamiltonian</a:t>
            </a:r>
            <a:r>
              <a:rPr lang="en" sz="1150">
                <a:solidFill>
                  <a:srgbClr val="333333"/>
                </a:solidFill>
                <a:highlight>
                  <a:srgbClr val="FFFFFF"/>
                </a:highlight>
              </a:rPr>
              <a:t>.</a:t>
            </a:r>
            <a:endParaRPr sz="1150">
              <a:solidFill>
                <a:srgbClr val="333333"/>
              </a:solidFill>
              <a:highlight>
                <a:srgbClr val="FFFFFF"/>
              </a:highlight>
            </a:endParaRPr>
          </a:p>
          <a:p>
            <a:pPr marL="0" lvl="0" indent="0" algn="just" rtl="0">
              <a:lnSpc>
                <a:spcPct val="115000"/>
              </a:lnSpc>
              <a:spcBef>
                <a:spcPts val="1200"/>
              </a:spcBef>
              <a:spcAft>
                <a:spcPts val="0"/>
              </a:spcAft>
              <a:buClr>
                <a:schemeClr val="dk1"/>
              </a:buClr>
              <a:buSzPts val="1100"/>
              <a:buFont typeface="Arial"/>
              <a:buNone/>
            </a:pPr>
            <a:r>
              <a:rPr lang="en" sz="1150">
                <a:solidFill>
                  <a:srgbClr val="333333"/>
                </a:solidFill>
                <a:highlight>
                  <a:srgbClr val="FFFFFF"/>
                </a:highlight>
              </a:rPr>
              <a:t>Un graf care conține un circuit hamiltonian se numește </a:t>
            </a:r>
            <a:r>
              <a:rPr lang="en" sz="1150" b="1">
                <a:solidFill>
                  <a:srgbClr val="333333"/>
                </a:solidFill>
                <a:highlight>
                  <a:srgbClr val="FFFFFF"/>
                </a:highlight>
              </a:rPr>
              <a:t>graf hamiltonian</a:t>
            </a:r>
            <a:r>
              <a:rPr lang="en" sz="1150">
                <a:solidFill>
                  <a:srgbClr val="333333"/>
                </a:solidFill>
                <a:highlight>
                  <a:srgbClr val="FFFFFF"/>
                </a:highlight>
              </a:rPr>
              <a:t>.</a:t>
            </a:r>
            <a:endParaRPr sz="1150">
              <a:solidFill>
                <a:srgbClr val="333333"/>
              </a:solidFill>
              <a:highlight>
                <a:srgbClr val="FFFFFF"/>
              </a:highlight>
            </a:endParaRPr>
          </a:p>
          <a:p>
            <a:pPr marL="0" lvl="0" indent="0" algn="l" rtl="0">
              <a:spcBef>
                <a:spcPts val="12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93" name="Google Shape;193;p28"/>
          <p:cNvPicPr preferRelativeResize="0"/>
          <p:nvPr/>
        </p:nvPicPr>
        <p:blipFill>
          <a:blip r:embed="rId3">
            <a:alphaModFix/>
          </a:blip>
          <a:stretch>
            <a:fillRect/>
          </a:stretch>
        </p:blipFill>
        <p:spPr>
          <a:xfrm>
            <a:off x="3138924" y="2675375"/>
            <a:ext cx="2468099" cy="2468099"/>
          </a:xfrm>
          <a:prstGeom prst="rect">
            <a:avLst/>
          </a:prstGeom>
          <a:noFill/>
          <a:ln>
            <a:noFill/>
          </a:ln>
        </p:spPr>
      </p:pic>
      <p:sp>
        <p:nvSpPr>
          <p:cNvPr id="194" name="Google Shape;194;p28"/>
          <p:cNvSpPr txBox="1">
            <a:spLocks noGrp="1"/>
          </p:cNvSpPr>
          <p:nvPr>
            <p:ph type="title"/>
          </p:nvPr>
        </p:nvSpPr>
        <p:spPr>
          <a:xfrm>
            <a:off x="520950" y="76050"/>
            <a:ext cx="8102100" cy="464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3600">
                <a:solidFill>
                  <a:srgbClr val="FFFFFF"/>
                </a:solidFill>
                <a:latin typeface="Proxima Nova Semibold"/>
                <a:ea typeface="Proxima Nova Semibold"/>
                <a:cs typeface="Proxima Nova Semibold"/>
                <a:sym typeface="Proxima Nova Semibold"/>
              </a:rPr>
              <a:t>    Graf Hamiltonian vs Graf Eulerian</a:t>
            </a:r>
            <a:endParaRPr sz="3600">
              <a:solidFill>
                <a:srgbClr val="FFFFFF"/>
              </a:solidFill>
            </a:endParaRPr>
          </a:p>
        </p:txBody>
      </p:sp>
      <p:sp>
        <p:nvSpPr>
          <p:cNvPr id="195" name="Google Shape;195;p28">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28"/>
          <p:cNvPicPr preferRelativeResize="0"/>
          <p:nvPr/>
        </p:nvPicPr>
        <p:blipFill>
          <a:blip r:embed="rId5">
            <a:alphaModFix/>
          </a:blip>
          <a:stretch>
            <a:fillRect/>
          </a:stretch>
        </p:blipFill>
        <p:spPr>
          <a:xfrm>
            <a:off x="776138" y="2479475"/>
            <a:ext cx="2423862" cy="2587375"/>
          </a:xfrm>
          <a:prstGeom prst="rect">
            <a:avLst/>
          </a:prstGeom>
          <a:noFill/>
          <a:ln>
            <a:noFill/>
          </a:ln>
        </p:spPr>
      </p:pic>
      <p:pic>
        <p:nvPicPr>
          <p:cNvPr id="197" name="Google Shape;197;p28"/>
          <p:cNvPicPr preferRelativeResize="0"/>
          <p:nvPr/>
        </p:nvPicPr>
        <p:blipFill>
          <a:blip r:embed="rId6">
            <a:alphaModFix/>
          </a:blip>
          <a:stretch>
            <a:fillRect/>
          </a:stretch>
        </p:blipFill>
        <p:spPr>
          <a:xfrm>
            <a:off x="5534175" y="2893226"/>
            <a:ext cx="3088875" cy="18285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01"/>
        <p:cNvGrpSpPr/>
        <p:nvPr/>
      </p:nvGrpSpPr>
      <p:grpSpPr>
        <a:xfrm>
          <a:off x="0" y="0"/>
          <a:ext cx="0" cy="0"/>
          <a:chOff x="0" y="0"/>
          <a:chExt cx="0" cy="0"/>
        </a:xfrm>
      </p:grpSpPr>
      <p:sp>
        <p:nvSpPr>
          <p:cNvPr id="202" name="Google Shape;202;p2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a:solidFill>
                  <a:srgbClr val="0A3534"/>
                </a:solidFill>
                <a:latin typeface="Proxima Nova Semibold"/>
                <a:ea typeface="Proxima Nova Semibold"/>
                <a:cs typeface="Proxima Nova Semibold"/>
                <a:sym typeface="Proxima Nova Semibold"/>
              </a:rPr>
              <a:t>Cât de folositoare vi s-a părut această recapitulare?</a:t>
            </a:r>
            <a:endParaRPr sz="2400"/>
          </a:p>
        </p:txBody>
      </p:sp>
      <p:pic>
        <p:nvPicPr>
          <p:cNvPr id="204" name="Google Shape;204;p29"/>
          <p:cNvPicPr preferRelativeResize="0"/>
          <p:nvPr/>
        </p:nvPicPr>
        <p:blipFill rotWithShape="1">
          <a:blip r:embed="rId3">
            <a:alphaModFix/>
          </a:blip>
          <a:srcRect l="29" r="39"/>
          <a:stretch/>
        </p:blipFill>
        <p:spPr>
          <a:xfrm>
            <a:off x="520950" y="872093"/>
            <a:ext cx="8102100" cy="3704114"/>
          </a:xfrm>
          <a:prstGeom prst="rect">
            <a:avLst/>
          </a:prstGeom>
          <a:noFill/>
          <a:ln>
            <a:noFill/>
          </a:ln>
        </p:spPr>
      </p:pic>
      <p:pic>
        <p:nvPicPr>
          <p:cNvPr id="205" name="Google Shape;205;p29"/>
          <p:cNvPicPr preferRelativeResize="0"/>
          <p:nvPr/>
        </p:nvPicPr>
        <p:blipFill>
          <a:blip r:embed="rId4">
            <a:alphaModFix/>
          </a:blip>
          <a:stretch>
            <a:fillRect/>
          </a:stretch>
        </p:blipFill>
        <p:spPr>
          <a:xfrm>
            <a:off x="786375" y="1524775"/>
            <a:ext cx="2411775" cy="2411750"/>
          </a:xfrm>
          <a:prstGeom prst="rect">
            <a:avLst/>
          </a:prstGeom>
          <a:noFill/>
          <a:ln>
            <a:noFill/>
          </a:ln>
        </p:spPr>
      </p:pic>
      <p:pic>
        <p:nvPicPr>
          <p:cNvPr id="206" name="Google Shape;206;p29"/>
          <p:cNvPicPr preferRelativeResize="0"/>
          <p:nvPr/>
        </p:nvPicPr>
        <p:blipFill>
          <a:blip r:embed="rId5">
            <a:alphaModFix/>
          </a:blip>
          <a:stretch>
            <a:fillRect/>
          </a:stretch>
        </p:blipFill>
        <p:spPr>
          <a:xfrm>
            <a:off x="5954200" y="1524763"/>
            <a:ext cx="2411775" cy="2411775"/>
          </a:xfrm>
          <a:prstGeom prst="rect">
            <a:avLst/>
          </a:prstGeom>
          <a:noFill/>
          <a:ln>
            <a:noFill/>
          </a:ln>
        </p:spPr>
      </p:pic>
      <p:pic>
        <p:nvPicPr>
          <p:cNvPr id="207" name="Google Shape;207;p29">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208" name="Google Shape;208;p29">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12"/>
        <p:cNvGrpSpPr/>
        <p:nvPr/>
      </p:nvGrpSpPr>
      <p:grpSpPr>
        <a:xfrm>
          <a:off x="0" y="0"/>
          <a:ext cx="0" cy="0"/>
          <a:chOff x="0" y="0"/>
          <a:chExt cx="0" cy="0"/>
        </a:xfrm>
      </p:grpSpPr>
      <p:sp>
        <p:nvSpPr>
          <p:cNvPr id="213" name="Google Shape;213;p30"/>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a:solidFill>
                  <a:srgbClr val="0A3534"/>
                </a:solidFill>
                <a:latin typeface="Proxima Nova Semibold"/>
                <a:ea typeface="Proxima Nova Semibold"/>
                <a:cs typeface="Proxima Nova Semibold"/>
                <a:sym typeface="Proxima Nova Semibold"/>
              </a:rPr>
              <a:t>Ați mai dori să participați la o astfel de recapitulare?</a:t>
            </a:r>
            <a:endParaRPr sz="2400"/>
          </a:p>
        </p:txBody>
      </p:sp>
      <p:pic>
        <p:nvPicPr>
          <p:cNvPr id="215" name="Google Shape;215;p30"/>
          <p:cNvPicPr preferRelativeResize="0"/>
          <p:nvPr/>
        </p:nvPicPr>
        <p:blipFill rotWithShape="1">
          <a:blip r:embed="rId3">
            <a:alphaModFix/>
          </a:blip>
          <a:srcRect l="29" r="39"/>
          <a:stretch/>
        </p:blipFill>
        <p:spPr>
          <a:xfrm>
            <a:off x="520950" y="872093"/>
            <a:ext cx="8102100" cy="3704114"/>
          </a:xfrm>
          <a:prstGeom prst="rect">
            <a:avLst/>
          </a:prstGeom>
          <a:noFill/>
          <a:ln>
            <a:noFill/>
          </a:ln>
        </p:spPr>
      </p:pic>
      <p:pic>
        <p:nvPicPr>
          <p:cNvPr id="216" name="Google Shape;216;p30"/>
          <p:cNvPicPr preferRelativeResize="0"/>
          <p:nvPr/>
        </p:nvPicPr>
        <p:blipFill>
          <a:blip r:embed="rId4">
            <a:alphaModFix/>
          </a:blip>
          <a:stretch>
            <a:fillRect/>
          </a:stretch>
        </p:blipFill>
        <p:spPr>
          <a:xfrm>
            <a:off x="786375" y="1524775"/>
            <a:ext cx="2411775" cy="2411750"/>
          </a:xfrm>
          <a:prstGeom prst="rect">
            <a:avLst/>
          </a:prstGeom>
          <a:noFill/>
          <a:ln>
            <a:noFill/>
          </a:ln>
        </p:spPr>
      </p:pic>
      <p:pic>
        <p:nvPicPr>
          <p:cNvPr id="217" name="Google Shape;217;p30"/>
          <p:cNvPicPr preferRelativeResize="0"/>
          <p:nvPr/>
        </p:nvPicPr>
        <p:blipFill>
          <a:blip r:embed="rId5">
            <a:alphaModFix/>
          </a:blip>
          <a:stretch>
            <a:fillRect/>
          </a:stretch>
        </p:blipFill>
        <p:spPr>
          <a:xfrm>
            <a:off x="5954200" y="1524763"/>
            <a:ext cx="2411775" cy="2411775"/>
          </a:xfrm>
          <a:prstGeom prst="rect">
            <a:avLst/>
          </a:prstGeom>
          <a:noFill/>
          <a:ln>
            <a:noFill/>
          </a:ln>
        </p:spPr>
      </p:pic>
      <p:pic>
        <p:nvPicPr>
          <p:cNvPr id="218" name="Google Shape;218;p30">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219" name="Google Shape;219;p30">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23"/>
        <p:cNvGrpSpPr/>
        <p:nvPr/>
      </p:nvGrpSpPr>
      <p:grpSpPr>
        <a:xfrm>
          <a:off x="0" y="0"/>
          <a:ext cx="0" cy="0"/>
          <a:chOff x="0" y="0"/>
          <a:chExt cx="0" cy="0"/>
        </a:xfrm>
      </p:grpSpPr>
      <p:pic>
        <p:nvPicPr>
          <p:cNvPr id="224" name="Google Shape;224;p31"/>
          <p:cNvPicPr preferRelativeResize="0"/>
          <p:nvPr/>
        </p:nvPicPr>
        <p:blipFill rotWithShape="1">
          <a:blip r:embed="rId3">
            <a:alphaModFix/>
          </a:blip>
          <a:srcRect r="5713"/>
          <a:stretch/>
        </p:blipFill>
        <p:spPr>
          <a:xfrm>
            <a:off x="4109925" y="672975"/>
            <a:ext cx="5034076" cy="4470526"/>
          </a:xfrm>
          <a:prstGeom prst="rect">
            <a:avLst/>
          </a:prstGeom>
          <a:noFill/>
          <a:ln>
            <a:noFill/>
          </a:ln>
        </p:spPr>
      </p:pic>
      <p:sp>
        <p:nvSpPr>
          <p:cNvPr id="225" name="Google Shape;225;p31"/>
          <p:cNvSpPr txBox="1"/>
          <p:nvPr/>
        </p:nvSpPr>
        <p:spPr>
          <a:xfrm>
            <a:off x="107150" y="214325"/>
            <a:ext cx="5618100" cy="434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FFFFFF"/>
                </a:solidFill>
                <a:latin typeface="Proxima Nova Semibold"/>
                <a:ea typeface="Proxima Nova Semibold"/>
                <a:cs typeface="Proxima Nova Semibold"/>
                <a:sym typeface="Proxima Nova Semibold"/>
              </a:rPr>
              <a:t>Resurse pentru a vă pregăti de test:</a:t>
            </a:r>
            <a:br>
              <a:rPr lang="en" sz="3600">
                <a:solidFill>
                  <a:srgbClr val="FFFFFF"/>
                </a:solidFill>
                <a:latin typeface="Proxima Nova Semibold"/>
                <a:ea typeface="Proxima Nova Semibold"/>
                <a:cs typeface="Proxima Nova Semibold"/>
                <a:sym typeface="Proxima Nova Semibold"/>
              </a:rPr>
            </a:br>
            <a:br>
              <a:rPr lang="en">
                <a:solidFill>
                  <a:srgbClr val="FFFFFF"/>
                </a:solidFill>
                <a:latin typeface="Proxima Nova Semibold"/>
                <a:ea typeface="Proxima Nova Semibold"/>
                <a:cs typeface="Proxima Nova Semibold"/>
                <a:sym typeface="Proxima Nova Semibold"/>
              </a:rPr>
            </a:br>
            <a:r>
              <a:rPr lang="en" sz="1600">
                <a:solidFill>
                  <a:srgbClr val="FFFFFF"/>
                </a:solidFill>
                <a:latin typeface="Proxima Nova"/>
                <a:ea typeface="Proxima Nova"/>
                <a:cs typeface="Proxima Nova"/>
                <a:sym typeface="Proxima Nova"/>
              </a:rPr>
              <a:t>1. </a:t>
            </a:r>
            <a:r>
              <a:rPr lang="en" sz="1600" u="sng">
                <a:solidFill>
                  <a:schemeClr val="hlink"/>
                </a:solidFill>
                <a:latin typeface="Proxima Nova"/>
                <a:ea typeface="Proxima Nova"/>
                <a:cs typeface="Proxima Nova"/>
                <a:sym typeface="Proxima Nova"/>
                <a:hlinkClick r:id="rId4"/>
              </a:rPr>
              <a:t>https://www.pbinfo.ro/</a:t>
            </a:r>
            <a:endParaRPr sz="1600">
              <a:solidFill>
                <a:srgbClr val="FFFFFF"/>
              </a:solidFill>
              <a:latin typeface="Proxima Nova"/>
              <a:ea typeface="Proxima Nova"/>
              <a:cs typeface="Proxima Nova"/>
              <a:sym typeface="Proxima Nova"/>
            </a:endParaRPr>
          </a:p>
          <a:p>
            <a:pPr marL="0" lvl="0" indent="0" algn="l" rtl="0">
              <a:lnSpc>
                <a:spcPct val="100000"/>
              </a:lnSpc>
              <a:spcBef>
                <a:spcPts val="0"/>
              </a:spcBef>
              <a:spcAft>
                <a:spcPts val="0"/>
              </a:spcAft>
              <a:buNone/>
            </a:pPr>
            <a:r>
              <a:rPr lang="en" sz="1600">
                <a:solidFill>
                  <a:srgbClr val="FFFFFF"/>
                </a:solidFill>
                <a:latin typeface="Proxima Nova Semibold"/>
                <a:ea typeface="Proxima Nova Semibold"/>
                <a:cs typeface="Proxima Nova Semibold"/>
                <a:sym typeface="Proxima Nova Semibold"/>
              </a:rPr>
              <a:t>2. </a:t>
            </a:r>
            <a:r>
              <a:rPr lang="en" sz="1600" u="sng">
                <a:solidFill>
                  <a:schemeClr val="hlink"/>
                </a:solidFill>
                <a:latin typeface="Proxima Nova Semibold"/>
                <a:ea typeface="Proxima Nova Semibold"/>
                <a:cs typeface="Proxima Nova Semibold"/>
                <a:sym typeface="Proxima Nova Semibold"/>
                <a:hlinkClick r:id="rId5"/>
              </a:rPr>
              <a:t>https://www.infoarena.ro/</a:t>
            </a:r>
            <a:endParaRPr sz="1600">
              <a:solidFill>
                <a:srgbClr val="FFFFFF"/>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None/>
            </a:pPr>
            <a:r>
              <a:rPr lang="en" sz="1600">
                <a:solidFill>
                  <a:srgbClr val="FFFFFF"/>
                </a:solidFill>
                <a:latin typeface="Proxima Nova Semibold"/>
                <a:ea typeface="Proxima Nova Semibold"/>
                <a:cs typeface="Proxima Nova Semibold"/>
                <a:sym typeface="Proxima Nova Semibold"/>
              </a:rPr>
              <a:t>3. </a:t>
            </a:r>
            <a:r>
              <a:rPr lang="en" sz="1600" u="sng">
                <a:solidFill>
                  <a:schemeClr val="hlink"/>
                </a:solidFill>
                <a:latin typeface="Proxima Nova Semibold"/>
                <a:ea typeface="Proxima Nova Semibold"/>
                <a:cs typeface="Proxima Nova Semibold"/>
                <a:sym typeface="Proxima Nova Semibold"/>
                <a:hlinkClick r:id="rId6"/>
              </a:rPr>
              <a:t>https://invata.info/2017/04/01/teorie-grafuri-orientate-c/</a:t>
            </a:r>
            <a:endParaRPr sz="1600">
              <a:solidFill>
                <a:srgbClr val="FFFFFF"/>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None/>
            </a:pPr>
            <a:r>
              <a:rPr lang="en" sz="1600">
                <a:solidFill>
                  <a:srgbClr val="FFFFFF"/>
                </a:solidFill>
                <a:latin typeface="Proxima Nova Semibold"/>
                <a:ea typeface="Proxima Nova Semibold"/>
                <a:cs typeface="Proxima Nova Semibold"/>
                <a:sym typeface="Proxima Nova Semibold"/>
              </a:rPr>
              <a:t>4. Manualul</a:t>
            </a:r>
            <a:endParaRPr sz="1600">
              <a:solidFill>
                <a:srgbClr val="FFFFFF"/>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None/>
            </a:pPr>
            <a:r>
              <a:rPr lang="en" sz="1600">
                <a:latin typeface="Proxima Nova Semibold"/>
                <a:ea typeface="Proxima Nova Semibold"/>
                <a:cs typeface="Proxima Nova Semibold"/>
                <a:sym typeface="Proxima Nova Semibold"/>
              </a:rPr>
              <a:t>5. Mă puteți contacta pe Google Classrom pentru întrebări.</a:t>
            </a:r>
            <a:endParaRPr sz="1600">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None/>
            </a:pPr>
            <a:br>
              <a:rPr lang="en" sz="1600">
                <a:solidFill>
                  <a:srgbClr val="FFFFFF"/>
                </a:solidFill>
                <a:latin typeface="Proxima Nova Semibold"/>
                <a:ea typeface="Proxima Nova Semibold"/>
                <a:cs typeface="Proxima Nova Semibold"/>
                <a:sym typeface="Proxima Nova Semibold"/>
              </a:rPr>
            </a:br>
            <a:endParaRPr sz="1600">
              <a:solidFill>
                <a:srgbClr val="FFFFFF"/>
              </a:solidFill>
              <a:latin typeface="Proxima Nova Semibold"/>
              <a:ea typeface="Proxima Nova Semibold"/>
              <a:cs typeface="Proxima Nova Semibold"/>
              <a:sym typeface="Proxima Nova Semibold"/>
            </a:endParaRPr>
          </a:p>
        </p:txBody>
      </p:sp>
      <p:sp>
        <p:nvSpPr>
          <p:cNvPr id="226" name="Google Shape;226;p31">
            <a:hlinkClick r:id="rId7"/>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l="89" r="99"/>
          <a:stretch/>
        </p:blipFill>
        <p:spPr>
          <a:xfrm>
            <a:off x="6457000" y="1645425"/>
            <a:ext cx="2089775" cy="3498075"/>
          </a:xfrm>
          <a:prstGeom prst="rect">
            <a:avLst/>
          </a:prstGeom>
          <a:noFill/>
          <a:ln>
            <a:noFill/>
          </a:ln>
        </p:spPr>
      </p:pic>
      <p:pic>
        <p:nvPicPr>
          <p:cNvPr id="63" name="Google Shape;63;p14"/>
          <p:cNvPicPr preferRelativeResize="0"/>
          <p:nvPr/>
        </p:nvPicPr>
        <p:blipFill>
          <a:blip r:embed="rId4">
            <a:alphaModFix/>
          </a:blip>
          <a:stretch>
            <a:fillRect/>
          </a:stretch>
        </p:blipFill>
        <p:spPr>
          <a:xfrm flipH="1">
            <a:off x="609925" y="413139"/>
            <a:ext cx="6119151" cy="3879859"/>
          </a:xfrm>
          <a:prstGeom prst="rect">
            <a:avLst/>
          </a:prstGeom>
          <a:noFill/>
          <a:ln>
            <a:noFill/>
          </a:ln>
        </p:spPr>
      </p:pic>
      <p:sp>
        <p:nvSpPr>
          <p:cNvPr id="64" name="Google Shape;64;p14"/>
          <p:cNvSpPr txBox="1"/>
          <p:nvPr/>
        </p:nvSpPr>
        <p:spPr>
          <a:xfrm>
            <a:off x="1310600" y="671175"/>
            <a:ext cx="3741300" cy="68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rgbClr val="0A3534"/>
                </a:solidFill>
                <a:latin typeface="Proxima Nova Semibold"/>
                <a:ea typeface="Proxima Nova Semibold"/>
                <a:cs typeface="Proxima Nova Semibold"/>
                <a:sym typeface="Proxima Nova Semibold"/>
              </a:rPr>
              <a:t>Să ne amintim!</a:t>
            </a:r>
            <a:endParaRPr sz="3600">
              <a:solidFill>
                <a:srgbClr val="0A3534"/>
              </a:solidFill>
              <a:latin typeface="Proxima Nova Semibold"/>
              <a:ea typeface="Proxima Nova Semibold"/>
              <a:cs typeface="Proxima Nova Semibold"/>
              <a:sym typeface="Proxima Nova Semibold"/>
            </a:endParaRPr>
          </a:p>
        </p:txBody>
      </p:sp>
      <p:sp>
        <p:nvSpPr>
          <p:cNvPr id="65" name="Google Shape;65;p14">
            <a:hlinkClick r:id="rId5"/>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txBox="1"/>
          <p:nvPr/>
        </p:nvSpPr>
        <p:spPr>
          <a:xfrm>
            <a:off x="1310600" y="1312075"/>
            <a:ext cx="4077900" cy="24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u="sng">
                <a:latin typeface="Playfair Display Black"/>
                <a:ea typeface="Playfair Display Black"/>
                <a:cs typeface="Playfair Display Black"/>
                <a:sym typeface="Playfair Display Black"/>
              </a:rPr>
              <a:t>Definiție</a:t>
            </a:r>
            <a:r>
              <a:rPr lang="en" sz="1700">
                <a:latin typeface="Playfair Display Black"/>
                <a:ea typeface="Playfair Display Black"/>
                <a:cs typeface="Playfair Display Black"/>
                <a:sym typeface="Playfair Display Black"/>
              </a:rPr>
              <a:t>: </a:t>
            </a:r>
            <a:endParaRPr sz="1700">
              <a:latin typeface="Playfair Display Black"/>
              <a:ea typeface="Playfair Display Black"/>
              <a:cs typeface="Playfair Display Black"/>
              <a:sym typeface="Playfair Display Black"/>
            </a:endParaRPr>
          </a:p>
          <a:p>
            <a:pPr marL="0" lvl="0" indent="0" algn="l" rtl="0">
              <a:spcBef>
                <a:spcPts val="0"/>
              </a:spcBef>
              <a:spcAft>
                <a:spcPts val="0"/>
              </a:spcAft>
              <a:buNone/>
            </a:pPr>
            <a:r>
              <a:rPr lang="en" sz="1600">
                <a:latin typeface="Playfair Display Medium"/>
                <a:ea typeface="Playfair Display Medium"/>
                <a:cs typeface="Playfair Display Medium"/>
                <a:sym typeface="Playfair Display Medium"/>
              </a:rPr>
              <a:t>Un</a:t>
            </a:r>
            <a:r>
              <a:rPr lang="en" sz="1600" b="1">
                <a:latin typeface="Playfair Display"/>
                <a:ea typeface="Playfair Display"/>
                <a:cs typeface="Playfair Display"/>
                <a:sym typeface="Playfair Display"/>
              </a:rPr>
              <a:t> </a:t>
            </a:r>
            <a:r>
              <a:rPr lang="en" sz="1600" b="1" i="1">
                <a:latin typeface="Playfair Display"/>
                <a:ea typeface="Playfair Display"/>
                <a:cs typeface="Playfair Display"/>
                <a:sym typeface="Playfair Display"/>
              </a:rPr>
              <a:t>Graf Orientat</a:t>
            </a:r>
            <a:r>
              <a:rPr lang="en" sz="1600">
                <a:latin typeface="Playfair Display Medium"/>
                <a:ea typeface="Playfair Display Medium"/>
                <a:cs typeface="Playfair Display Medium"/>
                <a:sym typeface="Playfair Display Medium"/>
              </a:rPr>
              <a:t> este o </a:t>
            </a:r>
            <a:r>
              <a:rPr lang="en" sz="1600" u="sng">
                <a:latin typeface="Playfair Display Medium"/>
                <a:ea typeface="Playfair Display Medium"/>
                <a:cs typeface="Playfair Display Medium"/>
                <a:sym typeface="Playfair Display Medium"/>
              </a:rPr>
              <a:t>pereche ordonată</a:t>
            </a:r>
            <a:r>
              <a:rPr lang="en" sz="1600">
                <a:latin typeface="Playfair Display Medium"/>
                <a:ea typeface="Playfair Display Medium"/>
                <a:cs typeface="Playfair Display Medium"/>
                <a:sym typeface="Playfair Display Medium"/>
              </a:rPr>
              <a:t> de mulțimi, notată </a:t>
            </a:r>
            <a:r>
              <a:rPr lang="en" sz="1600" b="1">
                <a:latin typeface="Playfair Display"/>
                <a:ea typeface="Playfair Display"/>
                <a:cs typeface="Playfair Display"/>
                <a:sym typeface="Playfair Display"/>
              </a:rPr>
              <a:t>G = (V, U)</a:t>
            </a:r>
            <a:r>
              <a:rPr lang="en" sz="1600">
                <a:latin typeface="Playfair Display Medium"/>
                <a:ea typeface="Playfair Display Medium"/>
                <a:cs typeface="Playfair Display Medium"/>
                <a:sym typeface="Playfair Display Medium"/>
              </a:rPr>
              <a:t>, unde:</a:t>
            </a:r>
            <a:endParaRPr sz="1600">
              <a:latin typeface="Playfair Display Medium"/>
              <a:ea typeface="Playfair Display Medium"/>
              <a:cs typeface="Playfair Display Medium"/>
              <a:sym typeface="Playfair Display Medium"/>
            </a:endParaRPr>
          </a:p>
          <a:p>
            <a:pPr marL="457200" lvl="0" indent="-330200" algn="l" rtl="0">
              <a:spcBef>
                <a:spcPts val="0"/>
              </a:spcBef>
              <a:spcAft>
                <a:spcPts val="0"/>
              </a:spcAft>
              <a:buSzPts val="1600"/>
              <a:buFont typeface="Playfair Display Medium"/>
              <a:buChar char="-"/>
            </a:pPr>
            <a:r>
              <a:rPr lang="en" sz="1600" b="1">
                <a:latin typeface="Playfair Display"/>
                <a:ea typeface="Playfair Display"/>
                <a:cs typeface="Playfair Display"/>
                <a:sym typeface="Playfair Display"/>
              </a:rPr>
              <a:t>V</a:t>
            </a:r>
            <a:r>
              <a:rPr lang="en" sz="1600">
                <a:latin typeface="Playfair Display Medium"/>
                <a:ea typeface="Playfair Display Medium"/>
                <a:cs typeface="Playfair Display Medium"/>
                <a:sym typeface="Playfair Display Medium"/>
              </a:rPr>
              <a:t> -&gt; </a:t>
            </a:r>
            <a:r>
              <a:rPr lang="en" sz="1600" u="sng">
                <a:latin typeface="Playfair Display Medium"/>
                <a:ea typeface="Playfair Display Medium"/>
                <a:cs typeface="Playfair Display Medium"/>
                <a:sym typeface="Playfair Display Medium"/>
              </a:rPr>
              <a:t>mulțime finită și nevidă</a:t>
            </a:r>
            <a:r>
              <a:rPr lang="en" sz="1600">
                <a:latin typeface="Playfair Display Medium"/>
                <a:ea typeface="Playfair Display Medium"/>
                <a:cs typeface="Playfair Display Medium"/>
                <a:sym typeface="Playfair Display Medium"/>
              </a:rPr>
              <a:t> ale cărei elemente se numesc </a:t>
            </a:r>
            <a:r>
              <a:rPr lang="en" sz="1600" b="1">
                <a:latin typeface="Playfair Display"/>
                <a:ea typeface="Playfair Display"/>
                <a:cs typeface="Playfair Display"/>
                <a:sym typeface="Playfair Display"/>
              </a:rPr>
              <a:t>noduri </a:t>
            </a:r>
            <a:r>
              <a:rPr lang="en" sz="1600">
                <a:latin typeface="Playfair Display Medium"/>
                <a:ea typeface="Playfair Display Medium"/>
                <a:cs typeface="Playfair Display Medium"/>
                <a:sym typeface="Playfair Display Medium"/>
              </a:rPr>
              <a:t>sau </a:t>
            </a:r>
            <a:r>
              <a:rPr lang="en" sz="1600" b="1">
                <a:latin typeface="Playfair Display"/>
                <a:ea typeface="Playfair Display"/>
                <a:cs typeface="Playfair Display"/>
                <a:sym typeface="Playfair Display"/>
              </a:rPr>
              <a:t>vârfuri</a:t>
            </a:r>
            <a:r>
              <a:rPr lang="en" sz="1600">
                <a:latin typeface="Playfair Display Medium"/>
                <a:ea typeface="Playfair Display Medium"/>
                <a:cs typeface="Playfair Display Medium"/>
                <a:sym typeface="Playfair Display Medium"/>
              </a:rPr>
              <a:t>;</a:t>
            </a:r>
            <a:endParaRPr sz="1600">
              <a:latin typeface="Playfair Display Medium"/>
              <a:ea typeface="Playfair Display Medium"/>
              <a:cs typeface="Playfair Display Medium"/>
              <a:sym typeface="Playfair Display Medium"/>
            </a:endParaRPr>
          </a:p>
          <a:p>
            <a:pPr marL="457200" lvl="0" indent="-330200" algn="l" rtl="0">
              <a:spcBef>
                <a:spcPts val="0"/>
              </a:spcBef>
              <a:spcAft>
                <a:spcPts val="0"/>
              </a:spcAft>
              <a:buSzPts val="1600"/>
              <a:buFont typeface="Playfair Display Medium"/>
              <a:buChar char="-"/>
            </a:pPr>
            <a:r>
              <a:rPr lang="en" sz="1600" b="1">
                <a:latin typeface="Playfair Display"/>
                <a:ea typeface="Playfair Display"/>
                <a:cs typeface="Playfair Display"/>
                <a:sym typeface="Playfair Display"/>
              </a:rPr>
              <a:t>U</a:t>
            </a:r>
            <a:r>
              <a:rPr lang="en" sz="1600">
                <a:latin typeface="Playfair Display Medium"/>
                <a:ea typeface="Playfair Display Medium"/>
                <a:cs typeface="Playfair Display Medium"/>
                <a:sym typeface="Playfair Display Medium"/>
              </a:rPr>
              <a:t> -&gt; </a:t>
            </a:r>
            <a:r>
              <a:rPr lang="en" sz="1600" u="sng">
                <a:latin typeface="Playfair Display Medium"/>
                <a:ea typeface="Playfair Display Medium"/>
                <a:cs typeface="Playfair Display Medium"/>
                <a:sym typeface="Playfair Display Medium"/>
              </a:rPr>
              <a:t>mulțime de perechi </a:t>
            </a:r>
            <a:r>
              <a:rPr lang="en" sz="1600" b="1" u="sng">
                <a:latin typeface="Playfair Display"/>
                <a:ea typeface="Playfair Display"/>
                <a:cs typeface="Playfair Display"/>
                <a:sym typeface="Playfair Display"/>
              </a:rPr>
              <a:t>ordonate</a:t>
            </a:r>
            <a:r>
              <a:rPr lang="en" sz="1600" b="1">
                <a:latin typeface="Playfair Display"/>
                <a:ea typeface="Playfair Display"/>
                <a:cs typeface="Playfair Display"/>
                <a:sym typeface="Playfair Display"/>
              </a:rPr>
              <a:t> </a:t>
            </a:r>
            <a:r>
              <a:rPr lang="en" sz="1600">
                <a:latin typeface="Playfair Display Medium"/>
                <a:ea typeface="Playfair Display Medium"/>
                <a:cs typeface="Playfair Display Medium"/>
                <a:sym typeface="Playfair Display Medium"/>
              </a:rPr>
              <a:t>de elemente </a:t>
            </a:r>
            <a:r>
              <a:rPr lang="en" sz="1600" i="1">
                <a:latin typeface="Playfair Display Medium"/>
                <a:ea typeface="Playfair Display Medium"/>
                <a:cs typeface="Playfair Display Medium"/>
                <a:sym typeface="Playfair Display Medium"/>
              </a:rPr>
              <a:t>distincte</a:t>
            </a:r>
            <a:r>
              <a:rPr lang="en" sz="1600">
                <a:latin typeface="Playfair Display Medium"/>
                <a:ea typeface="Playfair Display Medium"/>
                <a:cs typeface="Playfair Display Medium"/>
                <a:sym typeface="Playfair Display Medium"/>
              </a:rPr>
              <a:t> din </a:t>
            </a:r>
            <a:r>
              <a:rPr lang="en" sz="1600" b="1">
                <a:latin typeface="Playfair Display"/>
                <a:ea typeface="Playfair Display"/>
                <a:cs typeface="Playfair Display"/>
                <a:sym typeface="Playfair Display"/>
              </a:rPr>
              <a:t>V</a:t>
            </a:r>
            <a:r>
              <a:rPr lang="en" sz="1600">
                <a:latin typeface="Playfair Display Medium"/>
                <a:ea typeface="Playfair Display Medium"/>
                <a:cs typeface="Playfair Display Medium"/>
                <a:sym typeface="Playfair Display Medium"/>
              </a:rPr>
              <a:t>, ale cărei elemente se numesc </a:t>
            </a:r>
            <a:r>
              <a:rPr lang="en" sz="1600" b="1">
                <a:latin typeface="Playfair Display"/>
                <a:ea typeface="Playfair Display"/>
                <a:cs typeface="Playfair Display"/>
                <a:sym typeface="Playfair Display"/>
              </a:rPr>
              <a:t>arce</a:t>
            </a:r>
            <a:r>
              <a:rPr lang="en" sz="1600">
                <a:latin typeface="Playfair Display Medium"/>
                <a:ea typeface="Playfair Display Medium"/>
                <a:cs typeface="Playfair Display Medium"/>
                <a:sym typeface="Playfair Display Medium"/>
              </a:rPr>
              <a:t>.</a:t>
            </a:r>
            <a:endParaRPr sz="1600">
              <a:latin typeface="Playfair Display Medium"/>
              <a:ea typeface="Playfair Display Medium"/>
              <a:cs typeface="Playfair Display Medium"/>
              <a:sym typeface="Playfair Displ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087B7"/>
        </a:solidFill>
        <a:effectLst/>
      </p:bgPr>
    </p:bg>
    <p:spTree>
      <p:nvGrpSpPr>
        <p:cNvPr id="1" name="Shape 230"/>
        <p:cNvGrpSpPr/>
        <p:nvPr/>
      </p:nvGrpSpPr>
      <p:grpSpPr>
        <a:xfrm>
          <a:off x="0" y="0"/>
          <a:ext cx="0" cy="0"/>
          <a:chOff x="0" y="0"/>
          <a:chExt cx="0" cy="0"/>
        </a:xfrm>
      </p:grpSpPr>
      <p:sp>
        <p:nvSpPr>
          <p:cNvPr id="231" name="Google Shape;231;p32"/>
          <p:cNvSpPr txBox="1"/>
          <p:nvPr/>
        </p:nvSpPr>
        <p:spPr>
          <a:xfrm>
            <a:off x="4545225" y="1388650"/>
            <a:ext cx="4211100" cy="18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Proxima Nova Semibold"/>
                <a:ea typeface="Proxima Nova Semibold"/>
                <a:cs typeface="Proxima Nova Semibold"/>
                <a:sym typeface="Proxima Nova Semibold"/>
              </a:rPr>
              <a:t>Vă mulțumesc pentru participare!</a:t>
            </a:r>
            <a:endParaRPr sz="3600">
              <a:solidFill>
                <a:schemeClr val="lt1"/>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3600">
              <a:solidFill>
                <a:schemeClr val="lt1"/>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1800">
              <a:solidFill>
                <a:schemeClr val="lt1"/>
              </a:solidFill>
              <a:latin typeface="Proxima Nova Semibold"/>
              <a:ea typeface="Proxima Nova Semibold"/>
              <a:cs typeface="Proxima Nova Semibold"/>
              <a:sym typeface="Proxima Nova Semibold"/>
            </a:endParaRPr>
          </a:p>
        </p:txBody>
      </p:sp>
      <p:pic>
        <p:nvPicPr>
          <p:cNvPr id="232" name="Google Shape;232;p32"/>
          <p:cNvPicPr preferRelativeResize="0"/>
          <p:nvPr/>
        </p:nvPicPr>
        <p:blipFill rotWithShape="1">
          <a:blip r:embed="rId3">
            <a:alphaModFix/>
          </a:blip>
          <a:srcRect r="10"/>
          <a:stretch/>
        </p:blipFill>
        <p:spPr>
          <a:xfrm>
            <a:off x="152400" y="334640"/>
            <a:ext cx="4741070" cy="4276723"/>
          </a:xfrm>
          <a:prstGeom prst="rect">
            <a:avLst/>
          </a:prstGeom>
          <a:noFill/>
          <a:ln>
            <a:noFill/>
          </a:ln>
        </p:spPr>
      </p:pic>
      <p:sp>
        <p:nvSpPr>
          <p:cNvPr id="233" name="Google Shape;233;p32">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6353974" y="146150"/>
            <a:ext cx="3625094" cy="5143500"/>
          </a:xfrm>
          <a:prstGeom prst="rect">
            <a:avLst/>
          </a:prstGeom>
          <a:noFill/>
          <a:ln>
            <a:noFill/>
          </a:ln>
        </p:spPr>
      </p:pic>
      <p:sp>
        <p:nvSpPr>
          <p:cNvPr id="72" name="Google Shape;72;p15"/>
          <p:cNvSpPr txBox="1"/>
          <p:nvPr/>
        </p:nvSpPr>
        <p:spPr>
          <a:xfrm>
            <a:off x="408400" y="222700"/>
            <a:ext cx="5213700" cy="7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FFFFFF"/>
                </a:solidFill>
                <a:latin typeface="Proxima Nova Semibold"/>
                <a:ea typeface="Proxima Nova Semibold"/>
                <a:cs typeface="Proxima Nova Semibold"/>
                <a:sym typeface="Proxima Nova Semibold"/>
              </a:rPr>
              <a:t>Exemplu Graf Orientat:</a:t>
            </a:r>
            <a:endParaRPr sz="3600">
              <a:solidFill>
                <a:srgbClr val="FFFFFF"/>
              </a:solidFill>
              <a:latin typeface="Proxima Nova Semibold"/>
              <a:ea typeface="Proxima Nova Semibold"/>
              <a:cs typeface="Proxima Nova Semibold"/>
              <a:sym typeface="Proxima Nova Semibold"/>
            </a:endParaRPr>
          </a:p>
        </p:txBody>
      </p:sp>
      <p:sp>
        <p:nvSpPr>
          <p:cNvPr id="73" name="Google Shape;73;p15">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 name="Google Shape;74;p15"/>
          <p:cNvPicPr preferRelativeResize="0"/>
          <p:nvPr/>
        </p:nvPicPr>
        <p:blipFill>
          <a:blip r:embed="rId5">
            <a:alphaModFix/>
          </a:blip>
          <a:stretch>
            <a:fillRect/>
          </a:stretch>
        </p:blipFill>
        <p:spPr>
          <a:xfrm>
            <a:off x="408400" y="1085963"/>
            <a:ext cx="2938244" cy="3263875"/>
          </a:xfrm>
          <a:prstGeom prst="rect">
            <a:avLst/>
          </a:prstGeom>
          <a:noFill/>
          <a:ln>
            <a:noFill/>
          </a:ln>
        </p:spPr>
      </p:pic>
      <p:sp>
        <p:nvSpPr>
          <p:cNvPr id="75" name="Google Shape;75;p15"/>
          <p:cNvSpPr txBox="1"/>
          <p:nvPr/>
        </p:nvSpPr>
        <p:spPr>
          <a:xfrm>
            <a:off x="3612675" y="1003400"/>
            <a:ext cx="3413700" cy="34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Playfair Display Medium"/>
                <a:ea typeface="Playfair Display Medium"/>
                <a:cs typeface="Playfair Display Medium"/>
                <a:sym typeface="Playfair Display Medium"/>
              </a:rPr>
              <a:t>V = {1, 2, 3, 4, 5, 6}</a:t>
            </a:r>
            <a:endParaRPr sz="2000">
              <a:solidFill>
                <a:srgbClr val="FFFFFF"/>
              </a:solidFill>
              <a:latin typeface="Playfair Display Medium"/>
              <a:ea typeface="Playfair Display Medium"/>
              <a:cs typeface="Playfair Display Medium"/>
              <a:sym typeface="Playfair Display Medium"/>
            </a:endParaRPr>
          </a:p>
          <a:p>
            <a:pPr marL="0" lvl="0" indent="0" algn="l" rtl="0">
              <a:spcBef>
                <a:spcPts val="0"/>
              </a:spcBef>
              <a:spcAft>
                <a:spcPts val="0"/>
              </a:spcAft>
              <a:buNone/>
            </a:pPr>
            <a:endParaRPr sz="2000">
              <a:solidFill>
                <a:srgbClr val="FFFFFF"/>
              </a:solidFill>
              <a:latin typeface="Playfair Display Medium"/>
              <a:ea typeface="Playfair Display Medium"/>
              <a:cs typeface="Playfair Display Medium"/>
              <a:sym typeface="Playfair Display Medium"/>
            </a:endParaRPr>
          </a:p>
          <a:p>
            <a:pPr marL="0" lvl="0" indent="0" algn="l" rtl="0">
              <a:spcBef>
                <a:spcPts val="0"/>
              </a:spcBef>
              <a:spcAft>
                <a:spcPts val="0"/>
              </a:spcAft>
              <a:buNone/>
            </a:pPr>
            <a:r>
              <a:rPr lang="en" sz="2000">
                <a:solidFill>
                  <a:srgbClr val="FFFFFF"/>
                </a:solidFill>
                <a:latin typeface="Playfair Display Medium"/>
                <a:ea typeface="Playfair Display Medium"/>
                <a:cs typeface="Playfair Display Medium"/>
                <a:sym typeface="Playfair Display Medium"/>
              </a:rPr>
              <a:t>U = {(1, 6); (2, 1); (2, 4); (3, 2); (4, 2); (5, 4); (6, 1); (6, 2); (6, 4)}</a:t>
            </a:r>
            <a:endParaRPr sz="2000">
              <a:solidFill>
                <a:srgbClr val="FFFFFF"/>
              </a:solidFill>
              <a:latin typeface="Playfair Display Medium"/>
              <a:ea typeface="Playfair Display Medium"/>
              <a:cs typeface="Playfair Display Medium"/>
              <a:sym typeface="Playfair Display Medium"/>
            </a:endParaRPr>
          </a:p>
          <a:p>
            <a:pPr marL="0" lvl="0" indent="0" algn="l" rtl="0">
              <a:spcBef>
                <a:spcPts val="0"/>
              </a:spcBef>
              <a:spcAft>
                <a:spcPts val="0"/>
              </a:spcAft>
              <a:buNone/>
            </a:pPr>
            <a:endParaRPr sz="2000">
              <a:solidFill>
                <a:srgbClr val="FFFFFF"/>
              </a:solidFill>
              <a:latin typeface="Playfair Display Medium"/>
              <a:ea typeface="Playfair Display Medium"/>
              <a:cs typeface="Playfair Display Medium"/>
              <a:sym typeface="Playfair Display Medium"/>
            </a:endParaRPr>
          </a:p>
          <a:p>
            <a:pPr marL="0" lvl="0" indent="0" algn="l" rtl="0">
              <a:spcBef>
                <a:spcPts val="0"/>
              </a:spcBef>
              <a:spcAft>
                <a:spcPts val="0"/>
              </a:spcAft>
              <a:buNone/>
            </a:pPr>
            <a:r>
              <a:rPr lang="en" sz="2000" b="1" u="sng">
                <a:solidFill>
                  <a:srgbClr val="FFFFFF"/>
                </a:solidFill>
                <a:latin typeface="Playfair Display"/>
                <a:ea typeface="Playfair Display"/>
                <a:cs typeface="Playfair Display"/>
                <a:sym typeface="Playfair Display"/>
              </a:rPr>
              <a:t>!!! Obs</a:t>
            </a:r>
            <a:r>
              <a:rPr lang="en" sz="2000">
                <a:solidFill>
                  <a:srgbClr val="FFFFFF"/>
                </a:solidFill>
                <a:latin typeface="Playfair Display Medium"/>
                <a:ea typeface="Playfair Display Medium"/>
                <a:cs typeface="Playfair Display Medium"/>
                <a:sym typeface="Playfair Display Medium"/>
              </a:rPr>
              <a:t>: Arcele (6, 1) și (1, 6) sunt diferite; spre deosebire de grafurile neorientate, unde nu exista nicio diferență.</a:t>
            </a:r>
            <a:endParaRPr sz="2000">
              <a:solidFill>
                <a:srgbClr val="FFFFFF"/>
              </a:solidFill>
              <a:latin typeface="Playfair Display Medium"/>
              <a:ea typeface="Playfair Display Medium"/>
              <a:cs typeface="Playfair Display Medium"/>
              <a:sym typeface="Playfair Displ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l="19485" r="18080"/>
          <a:stretch/>
        </p:blipFill>
        <p:spPr>
          <a:xfrm>
            <a:off x="4359625" y="706300"/>
            <a:ext cx="4936776" cy="4447701"/>
          </a:xfrm>
          <a:prstGeom prst="rect">
            <a:avLst/>
          </a:prstGeom>
          <a:noFill/>
          <a:ln>
            <a:noFill/>
          </a:ln>
        </p:spPr>
      </p:pic>
      <p:sp>
        <p:nvSpPr>
          <p:cNvPr id="81" name="Google Shape;81;p16"/>
          <p:cNvSpPr txBox="1"/>
          <p:nvPr/>
        </p:nvSpPr>
        <p:spPr>
          <a:xfrm>
            <a:off x="652650" y="341725"/>
            <a:ext cx="4521600" cy="40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Proxima Nova Semibold"/>
                <a:ea typeface="Proxima Nova Semibold"/>
                <a:cs typeface="Proxima Nova Semibold"/>
                <a:sym typeface="Proxima Nova Semibold"/>
              </a:rPr>
              <a:t>Într-un arc de forma u = (x, y), nodurile sunt ___. Nodul ‘x’ se numește ___ nodului ‘y’, iar ‘y’ se numește ___ nodului ‘x’.</a:t>
            </a:r>
            <a:br>
              <a:rPr lang="en"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pic>
        <p:nvPicPr>
          <p:cNvPr id="82" name="Google Shape;82;p16">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83" name="Google Shape;83;p16">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87"/>
        <p:cNvGrpSpPr/>
        <p:nvPr/>
      </p:nvGrpSpPr>
      <p:grpSpPr>
        <a:xfrm>
          <a:off x="0" y="0"/>
          <a:ext cx="0" cy="0"/>
          <a:chOff x="0" y="0"/>
          <a:chExt cx="0" cy="0"/>
        </a:xfrm>
      </p:grpSpPr>
      <p:pic>
        <p:nvPicPr>
          <p:cNvPr id="88" name="Google Shape;88;p17"/>
          <p:cNvPicPr preferRelativeResize="0"/>
          <p:nvPr/>
        </p:nvPicPr>
        <p:blipFill rotWithShape="1">
          <a:blip r:embed="rId3">
            <a:alphaModFix/>
          </a:blip>
          <a:srcRect l="19485" r="18080"/>
          <a:stretch/>
        </p:blipFill>
        <p:spPr>
          <a:xfrm>
            <a:off x="4359625" y="706300"/>
            <a:ext cx="4936776" cy="4447701"/>
          </a:xfrm>
          <a:prstGeom prst="rect">
            <a:avLst/>
          </a:prstGeom>
          <a:noFill/>
          <a:ln>
            <a:noFill/>
          </a:ln>
        </p:spPr>
      </p:pic>
      <p:sp>
        <p:nvSpPr>
          <p:cNvPr id="89" name="Google Shape;89;p17"/>
          <p:cNvSpPr txBox="1"/>
          <p:nvPr/>
        </p:nvSpPr>
        <p:spPr>
          <a:xfrm>
            <a:off x="652650" y="326425"/>
            <a:ext cx="4361100" cy="44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Proxima Nova Semibold"/>
                <a:ea typeface="Proxima Nova Semibold"/>
                <a:cs typeface="Proxima Nova Semibold"/>
                <a:sym typeface="Proxima Nova Semibold"/>
              </a:rPr>
              <a:t>Răspuns Corect:</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en" sz="2900">
                <a:solidFill>
                  <a:schemeClr val="lt1"/>
                </a:solidFill>
                <a:latin typeface="Proxima Nova Semibold"/>
                <a:ea typeface="Proxima Nova Semibold"/>
                <a:cs typeface="Proxima Nova Semibold"/>
                <a:sym typeface="Proxima Nova Semibold"/>
              </a:rPr>
              <a:t>Într-un arc de forma u = (x, y), nodurile sunt </a:t>
            </a:r>
            <a:r>
              <a:rPr lang="en" sz="2900" u="sng">
                <a:solidFill>
                  <a:schemeClr val="lt1"/>
                </a:solidFill>
                <a:latin typeface="Proxima Nova Semibold"/>
                <a:ea typeface="Proxima Nova Semibold"/>
                <a:cs typeface="Proxima Nova Semibold"/>
                <a:sym typeface="Proxima Nova Semibold"/>
              </a:rPr>
              <a:t>adiacente</a:t>
            </a:r>
            <a:r>
              <a:rPr lang="en" sz="2900">
                <a:solidFill>
                  <a:schemeClr val="lt1"/>
                </a:solidFill>
                <a:latin typeface="Proxima Nova Semibold"/>
                <a:ea typeface="Proxima Nova Semibold"/>
                <a:cs typeface="Proxima Nova Semibold"/>
                <a:sym typeface="Proxima Nova Semibold"/>
              </a:rPr>
              <a:t>. Nodul ‘x’ se numește </a:t>
            </a:r>
            <a:r>
              <a:rPr lang="en" sz="2900" u="sng">
                <a:solidFill>
                  <a:schemeClr val="lt1"/>
                </a:solidFill>
                <a:latin typeface="Proxima Nova Semibold"/>
                <a:ea typeface="Proxima Nova Semibold"/>
                <a:cs typeface="Proxima Nova Semibold"/>
                <a:sym typeface="Proxima Nova Semibold"/>
              </a:rPr>
              <a:t>predecesorul</a:t>
            </a:r>
            <a:r>
              <a:rPr lang="en" sz="2900">
                <a:solidFill>
                  <a:schemeClr val="lt1"/>
                </a:solidFill>
                <a:latin typeface="Proxima Nova Semibold"/>
                <a:ea typeface="Proxima Nova Semibold"/>
                <a:cs typeface="Proxima Nova Semibold"/>
                <a:sym typeface="Proxima Nova Semibold"/>
              </a:rPr>
              <a:t> nodului ‘y’, iar ‘y’ se numește </a:t>
            </a:r>
            <a:r>
              <a:rPr lang="en" sz="2900" u="sng">
                <a:solidFill>
                  <a:schemeClr val="lt1"/>
                </a:solidFill>
                <a:latin typeface="Proxima Nova Semibold"/>
                <a:ea typeface="Proxima Nova Semibold"/>
                <a:cs typeface="Proxima Nova Semibold"/>
                <a:sym typeface="Proxima Nova Semibold"/>
              </a:rPr>
              <a:t>succesorul </a:t>
            </a:r>
            <a:r>
              <a:rPr lang="en" sz="2900">
                <a:solidFill>
                  <a:schemeClr val="lt1"/>
                </a:solidFill>
                <a:latin typeface="Proxima Nova Semibold"/>
                <a:ea typeface="Proxima Nova Semibold"/>
                <a:cs typeface="Proxima Nova Semibold"/>
                <a:sym typeface="Proxima Nova Semibold"/>
              </a:rPr>
              <a:t>nodului ‘x’.</a:t>
            </a:r>
            <a:endParaRPr sz="22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br>
              <a:rPr lang="en"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sp>
        <p:nvSpPr>
          <p:cNvPr id="90" name="Google Shape;90;p17">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664800" y="92950"/>
            <a:ext cx="78144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rgbClr val="FFFFFF"/>
                </a:solidFill>
                <a:latin typeface="Proxima Nova Semibold"/>
                <a:ea typeface="Proxima Nova Semibold"/>
                <a:cs typeface="Proxima Nova Semibold"/>
                <a:sym typeface="Proxima Nova Semibold"/>
              </a:rPr>
              <a:t>Să ne amintim!</a:t>
            </a:r>
            <a:endParaRPr sz="3000" u="sng">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en" sz="2400">
                <a:solidFill>
                  <a:srgbClr val="FFFFFF"/>
                </a:solidFill>
                <a:latin typeface="Proxima Nova Semibold"/>
                <a:ea typeface="Proxima Nova Semibold"/>
                <a:cs typeface="Proxima Nova Semibold"/>
                <a:sym typeface="Proxima Nova Semibold"/>
              </a:rPr>
              <a:t>Gradul Nodurilor</a:t>
            </a:r>
            <a:endParaRPr sz="2400">
              <a:solidFill>
                <a:srgbClr val="FFFFFF"/>
              </a:solidFill>
              <a:latin typeface="Proxima Nova Semibold"/>
              <a:ea typeface="Proxima Nova Semibold"/>
              <a:cs typeface="Proxima Nova Semibold"/>
              <a:sym typeface="Proxima Nova Semibold"/>
            </a:endParaRPr>
          </a:p>
        </p:txBody>
      </p:sp>
      <p:sp>
        <p:nvSpPr>
          <p:cNvPr id="96" name="Google Shape;96;p18"/>
          <p:cNvSpPr/>
          <p:nvPr/>
        </p:nvSpPr>
        <p:spPr>
          <a:xfrm>
            <a:off x="5084575" y="1721200"/>
            <a:ext cx="3413700" cy="25866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u="sng">
                <a:solidFill>
                  <a:schemeClr val="dk2"/>
                </a:solidFill>
                <a:latin typeface="Proxima Nova"/>
                <a:ea typeface="Proxima Nova"/>
                <a:cs typeface="Proxima Nova"/>
                <a:sym typeface="Proxima Nova"/>
              </a:rPr>
              <a:t>Grad Interior</a:t>
            </a:r>
            <a:r>
              <a:rPr lang="en" sz="1800">
                <a:solidFill>
                  <a:schemeClr val="dk2"/>
                </a:solidFill>
                <a:latin typeface="Proxima Nova"/>
                <a:ea typeface="Proxima Nova"/>
                <a:cs typeface="Proxima Nova"/>
                <a:sym typeface="Proxima Nova"/>
              </a:rPr>
              <a:t>:</a:t>
            </a:r>
            <a:endParaRPr sz="180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sz="180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1800" i="1">
                <a:solidFill>
                  <a:schemeClr val="dk2"/>
                </a:solidFill>
                <a:latin typeface="Proxima Nova"/>
                <a:ea typeface="Proxima Nova"/>
                <a:cs typeface="Proxima Nova"/>
                <a:sym typeface="Proxima Nova"/>
              </a:rPr>
              <a:t>Gradul interior </a:t>
            </a:r>
            <a:r>
              <a:rPr lang="en" sz="1800">
                <a:solidFill>
                  <a:schemeClr val="dk2"/>
                </a:solidFill>
                <a:latin typeface="Proxima Nova"/>
                <a:ea typeface="Proxima Nova"/>
                <a:cs typeface="Proxima Nova"/>
                <a:sym typeface="Proxima Nova"/>
              </a:rPr>
              <a:t>al nodului / vârfului ‘</a:t>
            </a:r>
            <a:r>
              <a:rPr lang="en" sz="1800" i="1">
                <a:solidFill>
                  <a:schemeClr val="dk2"/>
                </a:solidFill>
                <a:latin typeface="Proxima Nova"/>
                <a:ea typeface="Proxima Nova"/>
                <a:cs typeface="Proxima Nova"/>
                <a:sym typeface="Proxima Nova"/>
              </a:rPr>
              <a:t>x</a:t>
            </a:r>
            <a:r>
              <a:rPr lang="en" sz="1800">
                <a:solidFill>
                  <a:schemeClr val="dk2"/>
                </a:solidFill>
                <a:latin typeface="Proxima Nova"/>
                <a:ea typeface="Proxima Nova"/>
                <a:cs typeface="Proxima Nova"/>
                <a:sym typeface="Proxima Nova"/>
              </a:rPr>
              <a:t>’ este dat de numărul arcelor de forma (y, x) (i.e. numărul </a:t>
            </a:r>
            <a:r>
              <a:rPr lang="en" sz="1800" u="sng">
                <a:solidFill>
                  <a:schemeClr val="dk2"/>
                </a:solidFill>
                <a:latin typeface="Proxima Nova"/>
                <a:ea typeface="Proxima Nova"/>
                <a:cs typeface="Proxima Nova"/>
                <a:sym typeface="Proxima Nova"/>
              </a:rPr>
              <a:t>arcelor care intră din ‘x’</a:t>
            </a:r>
            <a:r>
              <a:rPr lang="en" sz="1800">
                <a:solidFill>
                  <a:schemeClr val="dk2"/>
                </a:solidFill>
                <a:latin typeface="Proxima Nova"/>
                <a:ea typeface="Proxima Nova"/>
                <a:cs typeface="Proxima Nova"/>
                <a:sym typeface="Proxima Nova"/>
              </a:rPr>
              <a:t>) și este notat: </a:t>
            </a:r>
            <a:r>
              <a:rPr lang="en" sz="1800" b="1" i="1">
                <a:solidFill>
                  <a:schemeClr val="dk2"/>
                </a:solidFill>
                <a:latin typeface="Proxima Nova"/>
                <a:ea typeface="Proxima Nova"/>
                <a:cs typeface="Proxima Nova"/>
                <a:sym typeface="Proxima Nova"/>
              </a:rPr>
              <a:t>d-(x).</a:t>
            </a:r>
            <a:endParaRPr sz="1800">
              <a:solidFill>
                <a:srgbClr val="595959"/>
              </a:solidFill>
              <a:latin typeface="Proxima Nova"/>
              <a:ea typeface="Proxima Nova"/>
              <a:cs typeface="Proxima Nova"/>
              <a:sym typeface="Proxima Nova"/>
            </a:endParaRPr>
          </a:p>
          <a:p>
            <a:pPr marL="0" lvl="0" indent="0" algn="l" rtl="0">
              <a:spcBef>
                <a:spcPts val="0"/>
              </a:spcBef>
              <a:spcAft>
                <a:spcPts val="0"/>
              </a:spcAft>
              <a:buNone/>
            </a:pPr>
            <a:endParaRPr/>
          </a:p>
        </p:txBody>
      </p:sp>
      <p:sp>
        <p:nvSpPr>
          <p:cNvPr id="97" name="Google Shape;97;p18"/>
          <p:cNvSpPr/>
          <p:nvPr/>
        </p:nvSpPr>
        <p:spPr>
          <a:xfrm>
            <a:off x="872575" y="1721200"/>
            <a:ext cx="3413700" cy="25866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u="sng">
                <a:solidFill>
                  <a:srgbClr val="595959"/>
                </a:solidFill>
                <a:latin typeface="Proxima Nova"/>
                <a:ea typeface="Proxima Nova"/>
                <a:cs typeface="Proxima Nova"/>
                <a:sym typeface="Proxima Nova"/>
              </a:rPr>
              <a:t>Grad Exterior</a:t>
            </a:r>
            <a:r>
              <a:rPr lang="en" sz="1800">
                <a:solidFill>
                  <a:srgbClr val="595959"/>
                </a:solidFill>
                <a:latin typeface="Proxima Nova"/>
                <a:ea typeface="Proxima Nova"/>
                <a:cs typeface="Proxima Nova"/>
                <a:sym typeface="Proxima Nova"/>
              </a:rPr>
              <a:t>:</a:t>
            </a:r>
            <a:endParaRPr sz="1800">
              <a:solidFill>
                <a:srgbClr val="595959"/>
              </a:solidFill>
              <a:latin typeface="Proxima Nova"/>
              <a:ea typeface="Proxima Nova"/>
              <a:cs typeface="Proxima Nova"/>
              <a:sym typeface="Proxima Nova"/>
            </a:endParaRPr>
          </a:p>
          <a:p>
            <a:pPr marL="0" lvl="0" indent="0" algn="ctr" rtl="0">
              <a:spcBef>
                <a:spcPts val="0"/>
              </a:spcBef>
              <a:spcAft>
                <a:spcPts val="0"/>
              </a:spcAft>
              <a:buClr>
                <a:srgbClr val="000000"/>
              </a:buClr>
              <a:buSzPts val="1100"/>
              <a:buFont typeface="Arial"/>
              <a:buNone/>
            </a:pPr>
            <a:endParaRPr sz="1800">
              <a:solidFill>
                <a:srgbClr val="595959"/>
              </a:solidFill>
              <a:latin typeface="Proxima Nova"/>
              <a:ea typeface="Proxima Nova"/>
              <a:cs typeface="Proxima Nova"/>
              <a:sym typeface="Proxima Nova"/>
            </a:endParaRPr>
          </a:p>
          <a:p>
            <a:pPr marL="0" lvl="0" indent="0" algn="ctr" rtl="0">
              <a:spcBef>
                <a:spcPts val="0"/>
              </a:spcBef>
              <a:spcAft>
                <a:spcPts val="0"/>
              </a:spcAft>
              <a:buClr>
                <a:srgbClr val="000000"/>
              </a:buClr>
              <a:buSzPts val="1100"/>
              <a:buFont typeface="Arial"/>
              <a:buNone/>
            </a:pPr>
            <a:r>
              <a:rPr lang="en" sz="1800" i="1">
                <a:solidFill>
                  <a:srgbClr val="595959"/>
                </a:solidFill>
                <a:latin typeface="Proxima Nova"/>
                <a:ea typeface="Proxima Nova"/>
                <a:cs typeface="Proxima Nova"/>
                <a:sym typeface="Proxima Nova"/>
              </a:rPr>
              <a:t>Gradul exterior</a:t>
            </a:r>
            <a:r>
              <a:rPr lang="en" sz="1800">
                <a:solidFill>
                  <a:srgbClr val="595959"/>
                </a:solidFill>
                <a:latin typeface="Proxima Nova"/>
                <a:ea typeface="Proxima Nova"/>
                <a:cs typeface="Proxima Nova"/>
                <a:sym typeface="Proxima Nova"/>
              </a:rPr>
              <a:t> al nodului / vârfului ‘</a:t>
            </a:r>
            <a:r>
              <a:rPr lang="en" sz="1800" i="1">
                <a:solidFill>
                  <a:srgbClr val="595959"/>
                </a:solidFill>
                <a:latin typeface="Proxima Nova"/>
                <a:ea typeface="Proxima Nova"/>
                <a:cs typeface="Proxima Nova"/>
                <a:sym typeface="Proxima Nova"/>
              </a:rPr>
              <a:t>x</a:t>
            </a:r>
            <a:r>
              <a:rPr lang="en" sz="1800">
                <a:solidFill>
                  <a:srgbClr val="595959"/>
                </a:solidFill>
                <a:latin typeface="Proxima Nova"/>
                <a:ea typeface="Proxima Nova"/>
                <a:cs typeface="Proxima Nova"/>
                <a:sym typeface="Proxima Nova"/>
              </a:rPr>
              <a:t>’ este dat de numărul arcelor de forma (x, y) (i.e. numărul </a:t>
            </a:r>
            <a:r>
              <a:rPr lang="en" sz="1800" u="sng">
                <a:solidFill>
                  <a:srgbClr val="595959"/>
                </a:solidFill>
                <a:latin typeface="Proxima Nova"/>
                <a:ea typeface="Proxima Nova"/>
                <a:cs typeface="Proxima Nova"/>
                <a:sym typeface="Proxima Nova"/>
              </a:rPr>
              <a:t>arcelor care ies din ‘x’</a:t>
            </a:r>
            <a:r>
              <a:rPr lang="en" sz="1800">
                <a:solidFill>
                  <a:srgbClr val="595959"/>
                </a:solidFill>
                <a:latin typeface="Proxima Nova"/>
                <a:ea typeface="Proxima Nova"/>
                <a:cs typeface="Proxima Nova"/>
                <a:sym typeface="Proxima Nova"/>
              </a:rPr>
              <a:t>) și este notat: </a:t>
            </a:r>
            <a:r>
              <a:rPr lang="en" sz="1800" b="1" i="1">
                <a:solidFill>
                  <a:srgbClr val="595959"/>
                </a:solidFill>
                <a:latin typeface="Proxima Nova"/>
                <a:ea typeface="Proxima Nova"/>
                <a:cs typeface="Proxima Nova"/>
                <a:sym typeface="Proxima Nova"/>
              </a:rPr>
              <a:t>d+(x).</a:t>
            </a:r>
            <a:endParaRPr sz="1800" b="1" i="1">
              <a:solidFill>
                <a:srgbClr val="595959"/>
              </a:solidFill>
              <a:latin typeface="Proxima Nova"/>
              <a:ea typeface="Proxima Nova"/>
              <a:cs typeface="Proxima Nova"/>
              <a:sym typeface="Proxima Nova"/>
            </a:endParaRPr>
          </a:p>
          <a:p>
            <a:pPr marL="0" lvl="0" indent="0" algn="l" rtl="0">
              <a:spcBef>
                <a:spcPts val="0"/>
              </a:spcBef>
              <a:spcAft>
                <a:spcPts val="0"/>
              </a:spcAft>
              <a:buNone/>
            </a:pPr>
            <a:endParaRPr/>
          </a:p>
        </p:txBody>
      </p:sp>
      <p:pic>
        <p:nvPicPr>
          <p:cNvPr id="98" name="Google Shape;98;p18"/>
          <p:cNvPicPr preferRelativeResize="0"/>
          <p:nvPr/>
        </p:nvPicPr>
        <p:blipFill rotWithShape="1">
          <a:blip r:embed="rId3">
            <a:alphaModFix/>
          </a:blip>
          <a:srcRect/>
          <a:stretch/>
        </p:blipFill>
        <p:spPr>
          <a:xfrm>
            <a:off x="664797" y="1589387"/>
            <a:ext cx="492105" cy="492125"/>
          </a:xfrm>
          <a:prstGeom prst="rect">
            <a:avLst/>
          </a:prstGeom>
          <a:noFill/>
          <a:ln>
            <a:noFill/>
          </a:ln>
        </p:spPr>
      </p:pic>
      <p:pic>
        <p:nvPicPr>
          <p:cNvPr id="99" name="Google Shape;99;p18"/>
          <p:cNvPicPr preferRelativeResize="0"/>
          <p:nvPr/>
        </p:nvPicPr>
        <p:blipFill rotWithShape="1">
          <a:blip r:embed="rId4">
            <a:alphaModFix/>
          </a:blip>
          <a:srcRect/>
          <a:stretch/>
        </p:blipFill>
        <p:spPr>
          <a:xfrm>
            <a:off x="4865801" y="1589412"/>
            <a:ext cx="492100" cy="492100"/>
          </a:xfrm>
          <a:prstGeom prst="rect">
            <a:avLst/>
          </a:prstGeom>
          <a:noFill/>
          <a:ln>
            <a:noFill/>
          </a:ln>
        </p:spPr>
      </p:pic>
      <p:sp>
        <p:nvSpPr>
          <p:cNvPr id="100" name="Google Shape;100;p18">
            <a:hlinkClick r:id="rId5"/>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04"/>
        <p:cNvGrpSpPr/>
        <p:nvPr/>
      </p:nvGrpSpPr>
      <p:grpSpPr>
        <a:xfrm>
          <a:off x="0" y="0"/>
          <a:ext cx="0" cy="0"/>
          <a:chOff x="0" y="0"/>
          <a:chExt cx="0" cy="0"/>
        </a:xfrm>
      </p:grpSpPr>
      <p:sp>
        <p:nvSpPr>
          <p:cNvPr id="105" name="Google Shape;105;p19"/>
          <p:cNvSpPr txBox="1"/>
          <p:nvPr/>
        </p:nvSpPr>
        <p:spPr>
          <a:xfrm>
            <a:off x="500250" y="184900"/>
            <a:ext cx="5775900" cy="13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FFFFF"/>
                </a:solidFill>
                <a:latin typeface="Proxima Nova Semibold"/>
                <a:ea typeface="Proxima Nova Semibold"/>
                <a:cs typeface="Proxima Nova Semibold"/>
                <a:sym typeface="Proxima Nova Semibold"/>
              </a:rPr>
              <a:t>Scrieți răspunsul Corect!</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1800" i="1">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sz="1800">
                <a:solidFill>
                  <a:srgbClr val="FFFFFF"/>
                </a:solidFill>
                <a:latin typeface="Proxima Nova"/>
                <a:ea typeface="Proxima Nova"/>
                <a:cs typeface="Proxima Nova"/>
                <a:sym typeface="Proxima Nova"/>
              </a:rPr>
              <a:t>d+(2) = ?</a:t>
            </a:r>
            <a:br>
              <a:rPr lang="en"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pic>
        <p:nvPicPr>
          <p:cNvPr id="106" name="Google Shape;106;p19"/>
          <p:cNvPicPr preferRelativeResize="0"/>
          <p:nvPr/>
        </p:nvPicPr>
        <p:blipFill>
          <a:blip r:embed="rId3">
            <a:alphaModFix/>
          </a:blip>
          <a:stretch>
            <a:fillRect/>
          </a:stretch>
        </p:blipFill>
        <p:spPr>
          <a:xfrm>
            <a:off x="3857613" y="1400163"/>
            <a:ext cx="5286375" cy="3743325"/>
          </a:xfrm>
          <a:prstGeom prst="rect">
            <a:avLst/>
          </a:prstGeom>
          <a:noFill/>
          <a:ln>
            <a:noFill/>
          </a:ln>
        </p:spPr>
      </p:pic>
      <p:pic>
        <p:nvPicPr>
          <p:cNvPr id="107" name="Google Shape;107;p19"/>
          <p:cNvPicPr preferRelativeResize="0"/>
          <p:nvPr/>
        </p:nvPicPr>
        <p:blipFill>
          <a:blip r:embed="rId4">
            <a:alphaModFix/>
          </a:blip>
          <a:stretch>
            <a:fillRect/>
          </a:stretch>
        </p:blipFill>
        <p:spPr>
          <a:xfrm>
            <a:off x="576775" y="1545988"/>
            <a:ext cx="2938244" cy="3263875"/>
          </a:xfrm>
          <a:prstGeom prst="rect">
            <a:avLst/>
          </a:prstGeom>
          <a:noFill/>
          <a:ln>
            <a:noFill/>
          </a:ln>
        </p:spPr>
      </p:pic>
      <p:pic>
        <p:nvPicPr>
          <p:cNvPr id="108" name="Google Shape;108;p19">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09" name="Google Shape;109;p19">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13"/>
        <p:cNvGrpSpPr/>
        <p:nvPr/>
      </p:nvGrpSpPr>
      <p:grpSpPr>
        <a:xfrm>
          <a:off x="0" y="0"/>
          <a:ext cx="0" cy="0"/>
          <a:chOff x="0" y="0"/>
          <a:chExt cx="0" cy="0"/>
        </a:xfrm>
      </p:grpSpPr>
      <p:sp>
        <p:nvSpPr>
          <p:cNvPr id="114" name="Google Shape;114;p20"/>
          <p:cNvSpPr txBox="1"/>
          <p:nvPr/>
        </p:nvSpPr>
        <p:spPr>
          <a:xfrm>
            <a:off x="500250" y="184900"/>
            <a:ext cx="5775900" cy="13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FFFFF"/>
                </a:solidFill>
                <a:latin typeface="Proxima Nova Semibold"/>
                <a:ea typeface="Proxima Nova Semibold"/>
                <a:cs typeface="Proxima Nova Semibold"/>
                <a:sym typeface="Proxima Nova Semibold"/>
              </a:rPr>
              <a:t>Scrieți răspunsul Corect!</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1800" i="1">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sz="1800">
                <a:solidFill>
                  <a:srgbClr val="FFFFFF"/>
                </a:solidFill>
                <a:latin typeface="Proxima Nova"/>
                <a:ea typeface="Proxima Nova"/>
                <a:cs typeface="Proxima Nova"/>
                <a:sym typeface="Proxima Nova"/>
              </a:rPr>
              <a:t>d-(2) = ?</a:t>
            </a:r>
            <a:br>
              <a:rPr lang="en"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pic>
        <p:nvPicPr>
          <p:cNvPr id="115" name="Google Shape;115;p20"/>
          <p:cNvPicPr preferRelativeResize="0"/>
          <p:nvPr/>
        </p:nvPicPr>
        <p:blipFill>
          <a:blip r:embed="rId3">
            <a:alphaModFix/>
          </a:blip>
          <a:stretch>
            <a:fillRect/>
          </a:stretch>
        </p:blipFill>
        <p:spPr>
          <a:xfrm>
            <a:off x="3857613" y="1400163"/>
            <a:ext cx="5286375" cy="3743325"/>
          </a:xfrm>
          <a:prstGeom prst="rect">
            <a:avLst/>
          </a:prstGeom>
          <a:noFill/>
          <a:ln>
            <a:noFill/>
          </a:ln>
        </p:spPr>
      </p:pic>
      <p:pic>
        <p:nvPicPr>
          <p:cNvPr id="116" name="Google Shape;116;p20"/>
          <p:cNvPicPr preferRelativeResize="0"/>
          <p:nvPr/>
        </p:nvPicPr>
        <p:blipFill>
          <a:blip r:embed="rId4">
            <a:alphaModFix/>
          </a:blip>
          <a:stretch>
            <a:fillRect/>
          </a:stretch>
        </p:blipFill>
        <p:spPr>
          <a:xfrm>
            <a:off x="576775" y="1545988"/>
            <a:ext cx="2938244" cy="3263875"/>
          </a:xfrm>
          <a:prstGeom prst="rect">
            <a:avLst/>
          </a:prstGeom>
          <a:noFill/>
          <a:ln>
            <a:noFill/>
          </a:ln>
        </p:spPr>
      </p:pic>
      <p:pic>
        <p:nvPicPr>
          <p:cNvPr id="117" name="Google Shape;117;p20">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18" name="Google Shape;118;p20">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6001915" y="69625"/>
            <a:ext cx="3625094" cy="5143500"/>
          </a:xfrm>
          <a:prstGeom prst="rect">
            <a:avLst/>
          </a:prstGeom>
          <a:noFill/>
          <a:ln>
            <a:noFill/>
          </a:ln>
        </p:spPr>
      </p:pic>
      <p:sp>
        <p:nvSpPr>
          <p:cNvPr id="124" name="Google Shape;124;p21"/>
          <p:cNvSpPr txBox="1"/>
          <p:nvPr/>
        </p:nvSpPr>
        <p:spPr>
          <a:xfrm>
            <a:off x="515550" y="146150"/>
            <a:ext cx="5213700" cy="24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FFFFFF"/>
                </a:solidFill>
                <a:latin typeface="Proxima Nova Semibold"/>
                <a:ea typeface="Proxima Nova Semibold"/>
                <a:cs typeface="Proxima Nova Semibold"/>
                <a:sym typeface="Proxima Nova Semibold"/>
              </a:rPr>
              <a:t>Răspunsuri Corecte:</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endParaRPr sz="3600">
              <a:solidFill>
                <a:srgbClr val="FFFFFF"/>
              </a:solidFill>
              <a:latin typeface="Proxima Nova Semibold"/>
              <a:ea typeface="Proxima Nova Semibold"/>
              <a:cs typeface="Proxima Nova Semibold"/>
              <a:sym typeface="Proxima Nova Semibold"/>
            </a:endParaRPr>
          </a:p>
          <a:p>
            <a:pPr marL="457200" lvl="0" indent="-457200" algn="l" rtl="0">
              <a:spcBef>
                <a:spcPts val="0"/>
              </a:spcBef>
              <a:spcAft>
                <a:spcPts val="0"/>
              </a:spcAft>
              <a:buClr>
                <a:srgbClr val="FFFFFF"/>
              </a:buClr>
              <a:buSzPts val="3600"/>
              <a:buFont typeface="Proxima Nova Semibold"/>
              <a:buAutoNum type="arabicPeriod"/>
            </a:pPr>
            <a:r>
              <a:rPr lang="en" sz="3600">
                <a:solidFill>
                  <a:srgbClr val="FFFFFF"/>
                </a:solidFill>
                <a:latin typeface="Proxima Nova Semibold"/>
                <a:ea typeface="Proxima Nova Semibold"/>
                <a:cs typeface="Proxima Nova Semibold"/>
                <a:sym typeface="Proxima Nova Semibold"/>
              </a:rPr>
              <a:t>d+(2) = 2</a:t>
            </a:r>
            <a:endParaRPr sz="3600">
              <a:solidFill>
                <a:srgbClr val="FFFFFF"/>
              </a:solidFill>
              <a:latin typeface="Proxima Nova Semibold"/>
              <a:ea typeface="Proxima Nova Semibold"/>
              <a:cs typeface="Proxima Nova Semibold"/>
              <a:sym typeface="Proxima Nova Semibold"/>
            </a:endParaRPr>
          </a:p>
          <a:p>
            <a:pPr marL="457200" lvl="0" indent="-457200" algn="l" rtl="0">
              <a:spcBef>
                <a:spcPts val="0"/>
              </a:spcBef>
              <a:spcAft>
                <a:spcPts val="0"/>
              </a:spcAft>
              <a:buClr>
                <a:srgbClr val="FFFFFF"/>
              </a:buClr>
              <a:buSzPts val="3600"/>
              <a:buFont typeface="Proxima Nova Semibold"/>
              <a:buAutoNum type="arabicPeriod"/>
            </a:pPr>
            <a:r>
              <a:rPr lang="en" sz="3600">
                <a:solidFill>
                  <a:srgbClr val="FFFFFF"/>
                </a:solidFill>
                <a:latin typeface="Proxima Nova Semibold"/>
                <a:ea typeface="Proxima Nova Semibold"/>
                <a:cs typeface="Proxima Nova Semibold"/>
                <a:sym typeface="Proxima Nova Semibold"/>
              </a:rPr>
              <a:t>d-(2) = 3</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endParaRPr sz="3600">
              <a:solidFill>
                <a:srgbClr val="FFFFFF"/>
              </a:solidFill>
              <a:latin typeface="Proxima Nova Semibold"/>
              <a:ea typeface="Proxima Nova Semibold"/>
              <a:cs typeface="Proxima Nova Semibold"/>
              <a:sym typeface="Proxima Nova Semibold"/>
            </a:endParaRPr>
          </a:p>
        </p:txBody>
      </p:sp>
      <p:sp>
        <p:nvSpPr>
          <p:cNvPr id="125" name="Google Shape;125;p21">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21"/>
          <p:cNvPicPr preferRelativeResize="0"/>
          <p:nvPr/>
        </p:nvPicPr>
        <p:blipFill>
          <a:blip r:embed="rId5">
            <a:alphaModFix/>
          </a:blip>
          <a:stretch>
            <a:fillRect/>
          </a:stretch>
        </p:blipFill>
        <p:spPr>
          <a:xfrm>
            <a:off x="3362825" y="1193888"/>
            <a:ext cx="2938244" cy="32638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2407</Words>
  <Application>Microsoft Office PowerPoint</Application>
  <PresentationFormat>On-screen Show (16:9)</PresentationFormat>
  <Paragraphs>243</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Proxima Nova</vt:lpstr>
      <vt:lpstr>Proxima Nova Semibold</vt:lpstr>
      <vt:lpstr>Courier New</vt:lpstr>
      <vt:lpstr>Playfair Display Black</vt:lpstr>
      <vt:lpstr>Playfair Display Medium</vt:lpstr>
      <vt:lpstr>Playfair Display</vt:lpstr>
      <vt:lpstr>Simple Light</vt:lpstr>
      <vt:lpstr>PowerPoint Presentation</vt:lpstr>
      <vt:lpstr>PowerPoint Presentation</vt:lpstr>
      <vt:lpstr>PowerPoint Presentation</vt:lpstr>
      <vt:lpstr>PowerPoint Presentation</vt:lpstr>
      <vt:lpstr>PowerPoint Presentation</vt:lpstr>
      <vt:lpstr>Să ne amintim! Gradul Nodurilor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Graf Hamiltonian vs Graf Eulerian</vt:lpstr>
      <vt:lpstr>Cât de folositoare vi s-a părut această recapitulare?</vt:lpstr>
      <vt:lpstr>Ați mai dori să participați la o astfel de recapitulare?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 D.</cp:lastModifiedBy>
  <cp:revision>1</cp:revision>
  <dcterms:modified xsi:type="dcterms:W3CDTF">2022-02-10T21:15:36Z</dcterms:modified>
</cp:coreProperties>
</file>